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8" r:id="rId2"/>
    <p:sldId id="256" r:id="rId3"/>
    <p:sldId id="257"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26" autoAdjust="0"/>
  </p:normalViewPr>
  <p:slideViewPr>
    <p:cSldViewPr snapToGrid="0">
      <p:cViewPr varScale="1">
        <p:scale>
          <a:sx n="81" d="100"/>
          <a:sy n="81" d="100"/>
        </p:scale>
        <p:origin x="725" y="13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Arabian Sea</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Sheet1!$A$2:$A$7</c:f>
              <c:numCache>
                <c:formatCode>General</c:formatCode>
                <c:ptCount val="6"/>
                <c:pt idx="0">
                  <c:v>2016</c:v>
                </c:pt>
                <c:pt idx="1">
                  <c:v>2017</c:v>
                </c:pt>
                <c:pt idx="2">
                  <c:v>2018</c:v>
                </c:pt>
                <c:pt idx="3">
                  <c:v>2019</c:v>
                </c:pt>
                <c:pt idx="4">
                  <c:v>2020</c:v>
                </c:pt>
                <c:pt idx="5">
                  <c:v>2021</c:v>
                </c:pt>
              </c:numCache>
            </c:numRef>
          </c:cat>
          <c:val>
            <c:numRef>
              <c:f>Sheet1!$B$2:$B$7</c:f>
              <c:numCache>
                <c:formatCode>General</c:formatCode>
                <c:ptCount val="6"/>
                <c:pt idx="0">
                  <c:v>0</c:v>
                </c:pt>
                <c:pt idx="1">
                  <c:v>1</c:v>
                </c:pt>
                <c:pt idx="2">
                  <c:v>3</c:v>
                </c:pt>
                <c:pt idx="3">
                  <c:v>5</c:v>
                </c:pt>
                <c:pt idx="4">
                  <c:v>2</c:v>
                </c:pt>
                <c:pt idx="5">
                  <c:v>2</c:v>
                </c:pt>
              </c:numCache>
            </c:numRef>
          </c:val>
          <c:extLst>
            <c:ext xmlns:c16="http://schemas.microsoft.com/office/drawing/2014/chart" uri="{C3380CC4-5D6E-409C-BE32-E72D297353CC}">
              <c16:uniqueId val="{00000000-2A0D-4491-80EA-18D6C8FB975F}"/>
            </c:ext>
          </c:extLst>
        </c:ser>
        <c:ser>
          <c:idx val="1"/>
          <c:order val="1"/>
          <c:tx>
            <c:strRef>
              <c:f>Sheet1!$C$1</c:f>
              <c:strCache>
                <c:ptCount val="1"/>
                <c:pt idx="0">
                  <c:v>Bay of Bengal</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Sheet1!$A$2:$A$7</c:f>
              <c:numCache>
                <c:formatCode>General</c:formatCode>
                <c:ptCount val="6"/>
                <c:pt idx="0">
                  <c:v>2016</c:v>
                </c:pt>
                <c:pt idx="1">
                  <c:v>2017</c:v>
                </c:pt>
                <c:pt idx="2">
                  <c:v>2018</c:v>
                </c:pt>
                <c:pt idx="3">
                  <c:v>2019</c:v>
                </c:pt>
                <c:pt idx="4">
                  <c:v>2020</c:v>
                </c:pt>
                <c:pt idx="5">
                  <c:v>2021</c:v>
                </c:pt>
              </c:numCache>
            </c:numRef>
          </c:cat>
          <c:val>
            <c:numRef>
              <c:f>Sheet1!$C$2:$C$7</c:f>
              <c:numCache>
                <c:formatCode>General</c:formatCode>
                <c:ptCount val="6"/>
                <c:pt idx="0">
                  <c:v>1</c:v>
                </c:pt>
                <c:pt idx="1">
                  <c:v>2</c:v>
                </c:pt>
                <c:pt idx="2">
                  <c:v>5</c:v>
                </c:pt>
                <c:pt idx="3">
                  <c:v>3</c:v>
                </c:pt>
                <c:pt idx="4">
                  <c:v>3</c:v>
                </c:pt>
                <c:pt idx="5">
                  <c:v>4</c:v>
                </c:pt>
              </c:numCache>
            </c:numRef>
          </c:val>
          <c:extLst>
            <c:ext xmlns:c16="http://schemas.microsoft.com/office/drawing/2014/chart" uri="{C3380CC4-5D6E-409C-BE32-E72D297353CC}">
              <c16:uniqueId val="{00000001-2A0D-4491-80EA-18D6C8FB975F}"/>
            </c:ext>
          </c:extLst>
        </c:ser>
        <c:dLbls>
          <c:dLblPos val="outEnd"/>
          <c:showLegendKey val="0"/>
          <c:showVal val="1"/>
          <c:showCatName val="0"/>
          <c:showSerName val="0"/>
          <c:showPercent val="0"/>
          <c:showBubbleSize val="0"/>
        </c:dLbls>
        <c:gapWidth val="355"/>
        <c:overlap val="-70"/>
        <c:axId val="719382024"/>
        <c:axId val="610852424"/>
      </c:barChart>
      <c:catAx>
        <c:axId val="719382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0852424"/>
        <c:crosses val="autoZero"/>
        <c:auto val="1"/>
        <c:lblAlgn val="ctr"/>
        <c:lblOffset val="100"/>
        <c:noMultiLvlLbl val="0"/>
      </c:catAx>
      <c:valAx>
        <c:axId val="610852424"/>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9382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331D2-8869-4681-813C-DCCA580B210B}"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D0CAB-E227-413B-A6C9-E5B17FB60875}" type="slidenum">
              <a:rPr lang="en-US" smtClean="0"/>
              <a:t>‹#›</a:t>
            </a:fld>
            <a:endParaRPr lang="en-US"/>
          </a:p>
        </p:txBody>
      </p:sp>
    </p:spTree>
    <p:extLst>
      <p:ext uri="{BB962C8B-B14F-4D97-AF65-F5344CB8AC3E}">
        <p14:creationId xmlns:p14="http://schemas.microsoft.com/office/powerpoint/2010/main" val="197006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D0CAB-E227-413B-A6C9-E5B17FB60875}" type="slidenum">
              <a:rPr lang="en-US" smtClean="0"/>
              <a:t>5</a:t>
            </a:fld>
            <a:endParaRPr lang="en-US"/>
          </a:p>
        </p:txBody>
      </p:sp>
    </p:spTree>
    <p:extLst>
      <p:ext uri="{BB962C8B-B14F-4D97-AF65-F5344CB8AC3E}">
        <p14:creationId xmlns:p14="http://schemas.microsoft.com/office/powerpoint/2010/main" val="259814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D0CAB-E227-413B-A6C9-E5B17FB60875}" type="slidenum">
              <a:rPr lang="en-US" smtClean="0"/>
              <a:t>7</a:t>
            </a:fld>
            <a:endParaRPr lang="en-US"/>
          </a:p>
        </p:txBody>
      </p:sp>
    </p:spTree>
    <p:extLst>
      <p:ext uri="{BB962C8B-B14F-4D97-AF65-F5344CB8AC3E}">
        <p14:creationId xmlns:p14="http://schemas.microsoft.com/office/powerpoint/2010/main" val="3734431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192880021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B7B5B0-7C9E-4661-BC8E-FC62C47F34EB}"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1515251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70651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1652429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896834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1820966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444614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2C4CE-C7BB-4EFB-9FC2-201A18C5471D}"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287093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2512905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333061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7B5B0-7C9E-4661-BC8E-FC62C47F34EB}"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2331376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B7B5B0-7C9E-4661-BC8E-FC62C47F34EB}"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921826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B7B5B0-7C9E-4661-BC8E-FC62C47F34EB}"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331162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B7B5B0-7C9E-4661-BC8E-FC62C47F34EB}"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163662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EB7B5B0-7C9E-4661-BC8E-FC62C47F34EB}"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47004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B7B5B0-7C9E-4661-BC8E-FC62C47F34EB}"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3689228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B7B5B0-7C9E-4661-BC8E-FC62C47F34EB}"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2C4CE-C7BB-4EFB-9FC2-201A18C5471D}" type="slidenum">
              <a:rPr lang="en-US" smtClean="0"/>
              <a:t>‹#›</a:t>
            </a:fld>
            <a:endParaRPr lang="en-US"/>
          </a:p>
        </p:txBody>
      </p:sp>
    </p:spTree>
    <p:extLst>
      <p:ext uri="{BB962C8B-B14F-4D97-AF65-F5344CB8AC3E}">
        <p14:creationId xmlns:p14="http://schemas.microsoft.com/office/powerpoint/2010/main" val="3709377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B7B5B0-7C9E-4661-BC8E-FC62C47F34EB}" type="datetimeFigureOut">
              <a:rPr lang="en-US" smtClean="0"/>
              <a:t>5/9/2022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12C4CE-C7BB-4EFB-9FC2-201A18C5471D}" type="slidenum">
              <a:rPr lang="en-US" smtClean="0"/>
              <a:t>‹#›</a:t>
            </a:fld>
            <a:endParaRPr lang="en-US"/>
          </a:p>
        </p:txBody>
      </p:sp>
    </p:spTree>
    <p:extLst>
      <p:ext uri="{BB962C8B-B14F-4D97-AF65-F5344CB8AC3E}">
        <p14:creationId xmlns:p14="http://schemas.microsoft.com/office/powerpoint/2010/main" val="291419040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gif"/><Relationship Id="rId7" Type="http://schemas.openxmlformats.org/officeDocument/2006/relationships/image" Target="../media/image44.jpg"/><Relationship Id="rId2" Type="http://schemas.openxmlformats.org/officeDocument/2006/relationships/image" Target="../media/image39.gif"/><Relationship Id="rId1" Type="http://schemas.openxmlformats.org/officeDocument/2006/relationships/slideLayout" Target="../slideLayouts/slideLayout4.xml"/><Relationship Id="rId6" Type="http://schemas.openxmlformats.org/officeDocument/2006/relationships/image" Target="../media/image43.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1.jpg"/><Relationship Id="rId9" Type="http://schemas.openxmlformats.org/officeDocument/2006/relationships/image" Target="../media/image46.jpg"/></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gif"/><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7.gi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pn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png"/><Relationship Id="rId2" Type="http://schemas.openxmlformats.org/officeDocument/2006/relationships/image" Target="../media/image18.jpg"/><Relationship Id="rId1" Type="http://schemas.openxmlformats.org/officeDocument/2006/relationships/slideLayout" Target="../slideLayouts/slideLayout4.xml"/><Relationship Id="rId6" Type="http://schemas.openxmlformats.org/officeDocument/2006/relationships/image" Target="../media/image22.jpg"/><Relationship Id="rId11" Type="http://schemas.openxmlformats.org/officeDocument/2006/relationships/image" Target="../media/image27.png"/><Relationship Id="rId5" Type="http://schemas.openxmlformats.org/officeDocument/2006/relationships/image" Target="../media/image21.jpg"/><Relationship Id="rId10" Type="http://schemas.openxmlformats.org/officeDocument/2006/relationships/image" Target="../media/image26.png"/><Relationship Id="rId4" Type="http://schemas.openxmlformats.org/officeDocument/2006/relationships/image" Target="../media/image20.webp"/><Relationship Id="rId9" Type="http://schemas.openxmlformats.org/officeDocument/2006/relationships/image" Target="../media/image25.webp"/></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png"/><Relationship Id="rId7"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3.wdp"/><Relationship Id="rId11" Type="http://schemas.openxmlformats.org/officeDocument/2006/relationships/image" Target="../media/image36.jpg"/><Relationship Id="rId5" Type="http://schemas.openxmlformats.org/officeDocument/2006/relationships/image" Target="../media/image31.png"/><Relationship Id="rId10" Type="http://schemas.openxmlformats.org/officeDocument/2006/relationships/image" Target="../media/image35.jpg"/><Relationship Id="rId4" Type="http://schemas.microsoft.com/office/2007/relationships/hdphoto" Target="../media/hdphoto2.wdp"/><Relationship Id="rId9" Type="http://schemas.openxmlformats.org/officeDocument/2006/relationships/image" Target="../media/image34.jp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E560-77B9-6691-13FA-CF3F12443AB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6E033B8-E4E3-24A6-C1EE-A3779DB455B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36945"/>
            <a:ext cx="12192000" cy="6784109"/>
          </a:xfrm>
        </p:spPr>
      </p:pic>
      <p:sp>
        <p:nvSpPr>
          <p:cNvPr id="4" name="Content Placeholder 3">
            <a:extLst>
              <a:ext uri="{FF2B5EF4-FFF2-40B4-BE49-F238E27FC236}">
                <a16:creationId xmlns:a16="http://schemas.microsoft.com/office/drawing/2014/main" id="{21545924-9CDB-8C48-94BA-3C5DA116CF3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712029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0188-91FE-BCE1-508C-648B0ADE488C}"/>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B5DDAB4-B986-C695-A908-493CAEB214C7}"/>
              </a:ext>
            </a:extLst>
          </p:cNvPr>
          <p:cNvPicPr>
            <a:picLocks noGrp="1" noChangeAspect="1"/>
          </p:cNvPicPr>
          <p:nvPr>
            <p:ph sz="half" idx="1"/>
          </p:nvPr>
        </p:nvPicPr>
        <p:blipFill>
          <a:blip r:embed="rId2">
            <a:lum bright="70000" contrast="-70000"/>
            <a:extLst>
              <a:ext uri="{28A0092B-C50C-407E-A947-70E740481C1C}">
                <a14:useLocalDpi xmlns:a14="http://schemas.microsoft.com/office/drawing/2010/main" val="0"/>
              </a:ext>
            </a:extLst>
          </a:blip>
          <a:stretch>
            <a:fillRect/>
          </a:stretch>
        </p:blipFill>
        <p:spPr>
          <a:xfrm>
            <a:off x="0" y="0"/>
            <a:ext cx="5821895" cy="6857999"/>
          </a:xfrm>
        </p:spPr>
      </p:pic>
      <p:pic>
        <p:nvPicPr>
          <p:cNvPr id="8" name="Content Placeholder 7">
            <a:extLst>
              <a:ext uri="{FF2B5EF4-FFF2-40B4-BE49-F238E27FC236}">
                <a16:creationId xmlns:a16="http://schemas.microsoft.com/office/drawing/2014/main" id="{EAAD0420-A62D-9D98-523F-BFA8FBBFAADD}"/>
              </a:ext>
            </a:extLst>
          </p:cNvPr>
          <p:cNvPicPr>
            <a:picLocks noGrp="1" noChangeAspect="1"/>
          </p:cNvPicPr>
          <p:nvPr>
            <p:ph sz="half" idx="2"/>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21895" y="0"/>
            <a:ext cx="6370105" cy="6938128"/>
          </a:xfrm>
        </p:spPr>
      </p:pic>
      <p:sp>
        <p:nvSpPr>
          <p:cNvPr id="9" name="TextBox 8">
            <a:extLst>
              <a:ext uri="{FF2B5EF4-FFF2-40B4-BE49-F238E27FC236}">
                <a16:creationId xmlns:a16="http://schemas.microsoft.com/office/drawing/2014/main" id="{09998101-0F62-A171-14A5-186A0F61AC7D}"/>
              </a:ext>
            </a:extLst>
          </p:cNvPr>
          <p:cNvSpPr txBox="1"/>
          <p:nvPr/>
        </p:nvSpPr>
        <p:spPr>
          <a:xfrm>
            <a:off x="348791" y="179109"/>
            <a:ext cx="11157407" cy="1077218"/>
          </a:xfrm>
          <a:prstGeom prst="rect">
            <a:avLst/>
          </a:prstGeom>
          <a:noFill/>
        </p:spPr>
        <p:txBody>
          <a:bodyPr wrap="square" rtlCol="0">
            <a:spAutoFit/>
          </a:bodyPr>
          <a:lstStyle/>
          <a:p>
            <a:r>
              <a:rPr lang="en-US" sz="3200" dirty="0">
                <a:solidFill>
                  <a:schemeClr val="bg1"/>
                </a:solidFill>
                <a:latin typeface="Arial Black" panose="020B0A04020102020204" pitchFamily="34" charset="0"/>
              </a:rPr>
              <a:t>METHODS TO PROTECT THE ENVIRONMENT IN DAILY LIVES</a:t>
            </a:r>
          </a:p>
        </p:txBody>
      </p:sp>
      <p:sp>
        <p:nvSpPr>
          <p:cNvPr id="10" name="TextBox 9">
            <a:extLst>
              <a:ext uri="{FF2B5EF4-FFF2-40B4-BE49-F238E27FC236}">
                <a16:creationId xmlns:a16="http://schemas.microsoft.com/office/drawing/2014/main" id="{9B3C6701-E60F-D699-32C3-FEF561A956B1}"/>
              </a:ext>
            </a:extLst>
          </p:cNvPr>
          <p:cNvSpPr txBox="1"/>
          <p:nvPr/>
        </p:nvSpPr>
        <p:spPr>
          <a:xfrm>
            <a:off x="160256" y="1256327"/>
            <a:ext cx="5524107" cy="5447645"/>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Use public transportation instead of private transport: It significantly reduces air pollution.</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Follow the 4’Rs: Reduce, reuse, recycle and recover for the waste management.</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Make habits to walk or ride a bicycle instead to drive motorcycles and cars. </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Use reusable bags, instead of plastic bags.</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Use long-lasting bulbs and lights instead of incandescent bulbs and conventional lights.</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Deploy trees, not appliances and vehicles.</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Be Socialized and socialize the others.</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Earth Hour is a social initiative organized by WWF, where people switch off the lights for 60 minutes. </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68C2AC2-91D5-E431-E570-190BB0553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031" y="751836"/>
            <a:ext cx="6714032" cy="5496564"/>
          </a:xfrm>
          <a:prstGeom prst="rect">
            <a:avLst/>
          </a:prstGeom>
        </p:spPr>
      </p:pic>
      <p:pic>
        <p:nvPicPr>
          <p:cNvPr id="14" name="Picture 13">
            <a:extLst>
              <a:ext uri="{FF2B5EF4-FFF2-40B4-BE49-F238E27FC236}">
                <a16:creationId xmlns:a16="http://schemas.microsoft.com/office/drawing/2014/main" id="{9A2659F4-432F-3A2D-11EE-8480655C77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6661" y="967192"/>
            <a:ext cx="5612438" cy="5570344"/>
          </a:xfrm>
          <a:prstGeom prst="rect">
            <a:avLst/>
          </a:prstGeom>
        </p:spPr>
      </p:pic>
      <p:pic>
        <p:nvPicPr>
          <p:cNvPr id="16" name="Picture 15">
            <a:extLst>
              <a:ext uri="{FF2B5EF4-FFF2-40B4-BE49-F238E27FC236}">
                <a16:creationId xmlns:a16="http://schemas.microsoft.com/office/drawing/2014/main" id="{1CED79C8-B0A6-A7F3-B838-469303A87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4386" y="967192"/>
            <a:ext cx="5191812" cy="5191812"/>
          </a:xfrm>
          <a:prstGeom prst="rect">
            <a:avLst/>
          </a:prstGeom>
        </p:spPr>
      </p:pic>
      <p:pic>
        <p:nvPicPr>
          <p:cNvPr id="18" name="Picture 17">
            <a:extLst>
              <a:ext uri="{FF2B5EF4-FFF2-40B4-BE49-F238E27FC236}">
                <a16:creationId xmlns:a16="http://schemas.microsoft.com/office/drawing/2014/main" id="{DAEBF137-698F-E149-F6EE-23636789C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3760" y="678056"/>
            <a:ext cx="5418833" cy="5859480"/>
          </a:xfrm>
          <a:prstGeom prst="rect">
            <a:avLst/>
          </a:prstGeom>
        </p:spPr>
      </p:pic>
      <p:pic>
        <p:nvPicPr>
          <p:cNvPr id="20" name="Picture 19">
            <a:extLst>
              <a:ext uri="{FF2B5EF4-FFF2-40B4-BE49-F238E27FC236}">
                <a16:creationId xmlns:a16="http://schemas.microsoft.com/office/drawing/2014/main" id="{F1679B5D-CC8A-CEC2-B1B2-9AAB75FCC0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8905" y="0"/>
            <a:ext cx="5943600" cy="6858000"/>
          </a:xfrm>
          <a:prstGeom prst="rect">
            <a:avLst/>
          </a:prstGeom>
        </p:spPr>
      </p:pic>
      <p:pic>
        <p:nvPicPr>
          <p:cNvPr id="22" name="Picture 21">
            <a:extLst>
              <a:ext uri="{FF2B5EF4-FFF2-40B4-BE49-F238E27FC236}">
                <a16:creationId xmlns:a16="http://schemas.microsoft.com/office/drawing/2014/main" id="{049930A4-4B05-6444-1D40-028BA7D016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3973" y="566394"/>
            <a:ext cx="5345847" cy="5715944"/>
          </a:xfrm>
          <a:prstGeom prst="rect">
            <a:avLst/>
          </a:prstGeom>
        </p:spPr>
      </p:pic>
      <p:pic>
        <p:nvPicPr>
          <p:cNvPr id="24" name="Picture 23">
            <a:extLst>
              <a:ext uri="{FF2B5EF4-FFF2-40B4-BE49-F238E27FC236}">
                <a16:creationId xmlns:a16="http://schemas.microsoft.com/office/drawing/2014/main" id="{3B842242-0133-93AB-AD7F-2D7E54A533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32059" y="181418"/>
            <a:ext cx="6497473" cy="6497473"/>
          </a:xfrm>
          <a:prstGeom prst="rect">
            <a:avLst/>
          </a:prstGeom>
        </p:spPr>
      </p:pic>
    </p:spTree>
    <p:extLst>
      <p:ext uri="{BB962C8B-B14F-4D97-AF65-F5344CB8AC3E}">
        <p14:creationId xmlns:p14="http://schemas.microsoft.com/office/powerpoint/2010/main" val="351238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fade">
                                      <p:cBhvr>
                                        <p:cTn id="26" dur="500"/>
                                        <p:tgtEl>
                                          <p:spTgt spid="10">
                                            <p:txEl>
                                              <p:pRg st="1" end="1"/>
                                            </p:txEl>
                                          </p:spTgt>
                                        </p:tgtEl>
                                      </p:cBhvr>
                                    </p:animEffect>
                                    <p:anim calcmode="lin" valueType="num">
                                      <p:cBhvr>
                                        <p:cTn id="2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8" dur="5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animEffect transition="in" filter="fade">
                                      <p:cBhvr>
                                        <p:cTn id="45" dur="500"/>
                                        <p:tgtEl>
                                          <p:spTgt spid="10">
                                            <p:txEl>
                                              <p:pRg st="2" end="2"/>
                                            </p:txEl>
                                          </p:spTgt>
                                        </p:tgtEl>
                                      </p:cBhvr>
                                    </p:animEffect>
                                    <p:anim calcmode="lin" valueType="num">
                                      <p:cBhvr>
                                        <p:cTn id="4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47"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0">
                                            <p:txEl>
                                              <p:pRg st="3" end="3"/>
                                            </p:txEl>
                                          </p:spTgt>
                                        </p:tgtEl>
                                        <p:attrNameLst>
                                          <p:attrName>style.visibility</p:attrName>
                                        </p:attrNameLst>
                                      </p:cBhvr>
                                      <p:to>
                                        <p:strVal val="visible"/>
                                      </p:to>
                                    </p:set>
                                    <p:animEffect transition="in" filter="fade">
                                      <p:cBhvr>
                                        <p:cTn id="62" dur="500"/>
                                        <p:tgtEl>
                                          <p:spTgt spid="10">
                                            <p:txEl>
                                              <p:pRg st="3" end="3"/>
                                            </p:txEl>
                                          </p:spTgt>
                                        </p:tgtEl>
                                      </p:cBhvr>
                                    </p:animEffect>
                                    <p:anim calcmode="lin" valueType="num">
                                      <p:cBhvr>
                                        <p:cTn id="6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64"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18"/>
                                        </p:tgtEl>
                                      </p:cBhvr>
                                    </p:animEffect>
                                    <p:set>
                                      <p:cBhvr>
                                        <p:cTn id="76" dur="1" fill="hold">
                                          <p:stCondLst>
                                            <p:cond delay="499"/>
                                          </p:stCondLst>
                                        </p:cTn>
                                        <p:tgtEl>
                                          <p:spTgt spid="1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0">
                                            <p:txEl>
                                              <p:pRg st="4" end="4"/>
                                            </p:txEl>
                                          </p:spTgt>
                                        </p:tgtEl>
                                        <p:attrNameLst>
                                          <p:attrName>style.visibility</p:attrName>
                                        </p:attrNameLst>
                                      </p:cBhvr>
                                      <p:to>
                                        <p:strVal val="visible"/>
                                      </p:to>
                                    </p:set>
                                    <p:animEffect transition="in" filter="fade">
                                      <p:cBhvr>
                                        <p:cTn id="81" dur="500"/>
                                        <p:tgtEl>
                                          <p:spTgt spid="10">
                                            <p:txEl>
                                              <p:pRg st="4" end="4"/>
                                            </p:txEl>
                                          </p:spTgt>
                                        </p:tgtEl>
                                      </p:cBhvr>
                                    </p:animEffect>
                                    <p:anim calcmode="lin" valueType="num">
                                      <p:cBhvr>
                                        <p:cTn id="8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83"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20"/>
                                        </p:tgtEl>
                                        <p:attrNameLst>
                                          <p:attrName>style.visibility</p:attrName>
                                        </p:attrNameLst>
                                      </p:cBhvr>
                                      <p:to>
                                        <p:strVal val="visible"/>
                                      </p:to>
                                    </p:set>
                                    <p:anim calcmode="lin" valueType="num">
                                      <p:cBhvr>
                                        <p:cTn id="88" dur="500" fill="hold"/>
                                        <p:tgtEl>
                                          <p:spTgt spid="20"/>
                                        </p:tgtEl>
                                        <p:attrNameLst>
                                          <p:attrName>ppt_w</p:attrName>
                                        </p:attrNameLst>
                                      </p:cBhvr>
                                      <p:tavLst>
                                        <p:tav tm="0">
                                          <p:val>
                                            <p:fltVal val="0"/>
                                          </p:val>
                                        </p:tav>
                                        <p:tav tm="100000">
                                          <p:val>
                                            <p:strVal val="#ppt_w"/>
                                          </p:val>
                                        </p:tav>
                                      </p:tavLst>
                                    </p:anim>
                                    <p:anim calcmode="lin" valueType="num">
                                      <p:cBhvr>
                                        <p:cTn id="89" dur="500" fill="hold"/>
                                        <p:tgtEl>
                                          <p:spTgt spid="20"/>
                                        </p:tgtEl>
                                        <p:attrNameLst>
                                          <p:attrName>ppt_h</p:attrName>
                                        </p:attrNameLst>
                                      </p:cBhvr>
                                      <p:tavLst>
                                        <p:tav tm="0">
                                          <p:val>
                                            <p:fltVal val="0"/>
                                          </p:val>
                                        </p:tav>
                                        <p:tav tm="100000">
                                          <p:val>
                                            <p:strVal val="#ppt_h"/>
                                          </p:val>
                                        </p:tav>
                                      </p:tavLst>
                                    </p:anim>
                                    <p:animEffect transition="in" filter="fade">
                                      <p:cBhvr>
                                        <p:cTn id="90" dur="5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0"/>
                                        </p:tgtEl>
                                      </p:cBhvr>
                                    </p:animEffect>
                                    <p:set>
                                      <p:cBhvr>
                                        <p:cTn id="95" dur="1" fill="hold">
                                          <p:stCondLst>
                                            <p:cond delay="499"/>
                                          </p:stCondLst>
                                        </p:cTn>
                                        <p:tgtEl>
                                          <p:spTgt spid="20"/>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0">
                                            <p:txEl>
                                              <p:pRg st="5" end="5"/>
                                            </p:txEl>
                                          </p:spTgt>
                                        </p:tgtEl>
                                        <p:attrNameLst>
                                          <p:attrName>style.visibility</p:attrName>
                                        </p:attrNameLst>
                                      </p:cBhvr>
                                      <p:to>
                                        <p:strVal val="visible"/>
                                      </p:to>
                                    </p:set>
                                    <p:animEffect transition="in" filter="fade">
                                      <p:cBhvr>
                                        <p:cTn id="100" dur="500"/>
                                        <p:tgtEl>
                                          <p:spTgt spid="10">
                                            <p:txEl>
                                              <p:pRg st="5" end="5"/>
                                            </p:txEl>
                                          </p:spTgt>
                                        </p:tgtEl>
                                      </p:cBhvr>
                                    </p:animEffect>
                                    <p:anim calcmode="lin" valueType="num">
                                      <p:cBhvr>
                                        <p:cTn id="10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102"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10">
                                            <p:txEl>
                                              <p:pRg st="6" end="6"/>
                                            </p:txEl>
                                          </p:spTgt>
                                        </p:tgtEl>
                                        <p:attrNameLst>
                                          <p:attrName>style.visibility</p:attrName>
                                        </p:attrNameLst>
                                      </p:cBhvr>
                                      <p:to>
                                        <p:strVal val="visible"/>
                                      </p:to>
                                    </p:set>
                                    <p:animEffect transition="in" filter="fade">
                                      <p:cBhvr>
                                        <p:cTn id="107" dur="500"/>
                                        <p:tgtEl>
                                          <p:spTgt spid="10">
                                            <p:txEl>
                                              <p:pRg st="6" end="6"/>
                                            </p:txEl>
                                          </p:spTgt>
                                        </p:tgtEl>
                                      </p:cBhvr>
                                    </p:animEffect>
                                    <p:anim calcmode="lin" valueType="num">
                                      <p:cBhvr>
                                        <p:cTn id="10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109"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53" presetClass="entr" presetSubtype="16" fill="hold" nodeType="clickEffect">
                                  <p:stCondLst>
                                    <p:cond delay="0"/>
                                  </p:stCondLst>
                                  <p:childTnLst>
                                    <p:set>
                                      <p:cBhvr>
                                        <p:cTn id="113" dur="1" fill="hold">
                                          <p:stCondLst>
                                            <p:cond delay="0"/>
                                          </p:stCondLst>
                                        </p:cTn>
                                        <p:tgtEl>
                                          <p:spTgt spid="22"/>
                                        </p:tgtEl>
                                        <p:attrNameLst>
                                          <p:attrName>style.visibility</p:attrName>
                                        </p:attrNameLst>
                                      </p:cBhvr>
                                      <p:to>
                                        <p:strVal val="visible"/>
                                      </p:to>
                                    </p:set>
                                    <p:anim calcmode="lin" valueType="num">
                                      <p:cBhvr>
                                        <p:cTn id="114" dur="500" fill="hold"/>
                                        <p:tgtEl>
                                          <p:spTgt spid="22"/>
                                        </p:tgtEl>
                                        <p:attrNameLst>
                                          <p:attrName>ppt_w</p:attrName>
                                        </p:attrNameLst>
                                      </p:cBhvr>
                                      <p:tavLst>
                                        <p:tav tm="0">
                                          <p:val>
                                            <p:fltVal val="0"/>
                                          </p:val>
                                        </p:tav>
                                        <p:tav tm="100000">
                                          <p:val>
                                            <p:strVal val="#ppt_w"/>
                                          </p:val>
                                        </p:tav>
                                      </p:tavLst>
                                    </p:anim>
                                    <p:anim calcmode="lin" valueType="num">
                                      <p:cBhvr>
                                        <p:cTn id="115" dur="500" fill="hold"/>
                                        <p:tgtEl>
                                          <p:spTgt spid="22"/>
                                        </p:tgtEl>
                                        <p:attrNameLst>
                                          <p:attrName>ppt_h</p:attrName>
                                        </p:attrNameLst>
                                      </p:cBhvr>
                                      <p:tavLst>
                                        <p:tav tm="0">
                                          <p:val>
                                            <p:fltVal val="0"/>
                                          </p:val>
                                        </p:tav>
                                        <p:tav tm="100000">
                                          <p:val>
                                            <p:strVal val="#ppt_h"/>
                                          </p:val>
                                        </p:tav>
                                      </p:tavLst>
                                    </p:anim>
                                    <p:animEffect transition="in" filter="fade">
                                      <p:cBhvr>
                                        <p:cTn id="116" dur="500"/>
                                        <p:tgtEl>
                                          <p:spTgt spid="22"/>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22"/>
                                        </p:tgtEl>
                                      </p:cBhvr>
                                    </p:animEffect>
                                    <p:set>
                                      <p:cBhvr>
                                        <p:cTn id="121" dur="1" fill="hold">
                                          <p:stCondLst>
                                            <p:cond delay="499"/>
                                          </p:stCondLst>
                                        </p:cTn>
                                        <p:tgtEl>
                                          <p:spTgt spid="22"/>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10">
                                            <p:txEl>
                                              <p:pRg st="7" end="7"/>
                                            </p:txEl>
                                          </p:spTgt>
                                        </p:tgtEl>
                                        <p:attrNameLst>
                                          <p:attrName>style.visibility</p:attrName>
                                        </p:attrNameLst>
                                      </p:cBhvr>
                                      <p:to>
                                        <p:strVal val="visible"/>
                                      </p:to>
                                    </p:set>
                                    <p:animEffect transition="in" filter="fade">
                                      <p:cBhvr>
                                        <p:cTn id="126" dur="500"/>
                                        <p:tgtEl>
                                          <p:spTgt spid="10">
                                            <p:txEl>
                                              <p:pRg st="7" end="7"/>
                                            </p:txEl>
                                          </p:spTgt>
                                        </p:tgtEl>
                                      </p:cBhvr>
                                    </p:animEffect>
                                    <p:anim calcmode="lin" valueType="num">
                                      <p:cBhvr>
                                        <p:cTn id="12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128"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fade">
                                      <p:cBhvr>
                                        <p:cTn id="1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4091A-65A6-7C0F-E577-7D6B8390891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0422AD5-4754-04CE-F0E0-B806E27461A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5677" y="336185"/>
            <a:ext cx="8003357" cy="6033781"/>
          </a:xfrm>
        </p:spPr>
      </p:pic>
      <p:sp>
        <p:nvSpPr>
          <p:cNvPr id="4" name="Content Placeholder 3">
            <a:extLst>
              <a:ext uri="{FF2B5EF4-FFF2-40B4-BE49-F238E27FC236}">
                <a16:creationId xmlns:a16="http://schemas.microsoft.com/office/drawing/2014/main" id="{7731E772-0B2F-43EC-5980-EB920B9339FD}"/>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835254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A5A69-7BB8-514F-0420-4D1752EA4F77}"/>
              </a:ext>
            </a:extLst>
          </p:cNvPr>
          <p:cNvSpPr>
            <a:spLocks noGrp="1"/>
          </p:cNvSpPr>
          <p:nvPr>
            <p:ph type="ctrTitle"/>
          </p:nvPr>
        </p:nvSpPr>
        <p:spPr>
          <a:xfrm>
            <a:off x="849743" y="1066801"/>
            <a:ext cx="7197726" cy="2421464"/>
          </a:xfrm>
        </p:spPr>
        <p:txBody>
          <a:bodyPr>
            <a:noAutofit/>
          </a:bodyPr>
          <a:lstStyle/>
          <a:p>
            <a:r>
              <a:rPr lang="en-US" sz="6000" dirty="0">
                <a:latin typeface="Consolas" panose="020B0609020204030204" pitchFamily="49" charset="0"/>
              </a:rPr>
              <a:t>Global warming</a:t>
            </a:r>
            <a:br>
              <a:rPr lang="en-US" sz="6000" dirty="0">
                <a:latin typeface="Consolas" panose="020B0609020204030204" pitchFamily="49" charset="0"/>
              </a:rPr>
            </a:br>
            <a:r>
              <a:rPr lang="en-US" sz="6000" dirty="0">
                <a:latin typeface="Consolas" panose="020B0609020204030204" pitchFamily="49" charset="0"/>
              </a:rPr>
              <a:t>climate changes</a:t>
            </a:r>
            <a:br>
              <a:rPr lang="en-US" sz="6000" dirty="0">
                <a:latin typeface="Consolas" panose="020B0609020204030204" pitchFamily="49" charset="0"/>
              </a:rPr>
            </a:br>
            <a:r>
              <a:rPr lang="en-US" sz="6000" dirty="0">
                <a:latin typeface="Consolas" panose="020B0609020204030204" pitchFamily="49" charset="0"/>
              </a:rPr>
              <a:t>and cyclones</a:t>
            </a:r>
          </a:p>
        </p:txBody>
      </p:sp>
      <p:sp>
        <p:nvSpPr>
          <p:cNvPr id="3" name="Subtitle 2">
            <a:extLst>
              <a:ext uri="{FF2B5EF4-FFF2-40B4-BE49-F238E27FC236}">
                <a16:creationId xmlns:a16="http://schemas.microsoft.com/office/drawing/2014/main" id="{97628891-47AF-AD82-F707-5346D7CEB591}"/>
              </a:ext>
            </a:extLst>
          </p:cNvPr>
          <p:cNvSpPr>
            <a:spLocks noGrp="1"/>
          </p:cNvSpPr>
          <p:nvPr>
            <p:ph type="subTitle" idx="1"/>
          </p:nvPr>
        </p:nvSpPr>
        <p:spPr>
          <a:xfrm>
            <a:off x="849743" y="3488265"/>
            <a:ext cx="7093530" cy="3161917"/>
          </a:xfrm>
        </p:spPr>
        <p:txBody>
          <a:bodyPr>
            <a:normAutofit/>
          </a:bodyPr>
          <a:lstStyle/>
          <a:p>
            <a:r>
              <a:rPr lang="en-US" sz="2400" dirty="0">
                <a:latin typeface="Arial" panose="020B0604020202020204" pitchFamily="34" charset="0"/>
                <a:cs typeface="Arial" panose="020B0604020202020204" pitchFamily="34" charset="0"/>
              </a:rPr>
              <a:t>A Short presentation from</a:t>
            </a:r>
          </a:p>
          <a:p>
            <a:r>
              <a:rPr lang="en-US" sz="2400" dirty="0">
                <a:latin typeface="Arial" panose="020B0604020202020204" pitchFamily="34" charset="0"/>
                <a:cs typeface="Arial" panose="020B0604020202020204" pitchFamily="34" charset="0"/>
              </a:rPr>
              <a:t>Varun h. gaur</a:t>
            </a:r>
          </a:p>
          <a:p>
            <a:r>
              <a:rPr lang="en-US" sz="1400" dirty="0">
                <a:latin typeface="Microsoft JhengHei" panose="020B0604030504040204" pitchFamily="34" charset="-120"/>
                <a:ea typeface="Microsoft JhengHei" panose="020B0604030504040204" pitchFamily="34" charset="-120"/>
                <a:cs typeface="Arial" panose="020B0604020202020204" pitchFamily="34" charset="0"/>
              </a:rPr>
              <a:t>(Computer engineering, 210410107077, ce2a)</a:t>
            </a:r>
          </a:p>
          <a:p>
            <a:endParaRPr lang="en-US" sz="24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(till the basis on January 1, 2022)</a:t>
            </a:r>
          </a:p>
        </p:txBody>
      </p:sp>
      <p:pic>
        <p:nvPicPr>
          <p:cNvPr id="5" name="Picture 4">
            <a:extLst>
              <a:ext uri="{FF2B5EF4-FFF2-40B4-BE49-F238E27FC236}">
                <a16:creationId xmlns:a16="http://schemas.microsoft.com/office/drawing/2014/main" id="{14B45BC5-9506-85F2-6939-B6EA0E808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75" y="0"/>
            <a:ext cx="2143125" cy="2143125"/>
          </a:xfrm>
          <a:prstGeom prst="rect">
            <a:avLst/>
          </a:prstGeom>
        </p:spPr>
      </p:pic>
      <p:pic>
        <p:nvPicPr>
          <p:cNvPr id="7" name="Picture 6">
            <a:extLst>
              <a:ext uri="{FF2B5EF4-FFF2-40B4-BE49-F238E27FC236}">
                <a16:creationId xmlns:a16="http://schemas.microsoft.com/office/drawing/2014/main" id="{A131B08E-2FA3-DDB1-0ED4-4E93BF852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8798" y="0"/>
            <a:ext cx="683202" cy="455468"/>
          </a:xfrm>
          <a:prstGeom prst="rect">
            <a:avLst/>
          </a:prstGeom>
        </p:spPr>
      </p:pic>
      <p:pic>
        <p:nvPicPr>
          <p:cNvPr id="6" name="Picture 5">
            <a:extLst>
              <a:ext uri="{FF2B5EF4-FFF2-40B4-BE49-F238E27FC236}">
                <a16:creationId xmlns:a16="http://schemas.microsoft.com/office/drawing/2014/main" id="{358D0300-E0D9-3669-30CA-145F18F9D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3439" y="3359439"/>
            <a:ext cx="3498561" cy="3498561"/>
          </a:xfrm>
          <a:prstGeom prst="rect">
            <a:avLst/>
          </a:prstGeom>
        </p:spPr>
      </p:pic>
    </p:spTree>
    <p:extLst>
      <p:ext uri="{BB962C8B-B14F-4D97-AF65-F5344CB8AC3E}">
        <p14:creationId xmlns:p14="http://schemas.microsoft.com/office/powerpoint/2010/main" val="317613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EEB2-EFD8-2ADB-690B-A372C1B45A91}"/>
              </a:ext>
            </a:extLst>
          </p:cNvPr>
          <p:cNvSpPr>
            <a:spLocks noGrp="1"/>
          </p:cNvSpPr>
          <p:nvPr>
            <p:ph type="title"/>
          </p:nvPr>
        </p:nvSpPr>
        <p:spPr>
          <a:xfrm>
            <a:off x="824346" y="110837"/>
            <a:ext cx="10131425" cy="1456267"/>
          </a:xfrm>
        </p:spPr>
        <p:txBody>
          <a:bodyPr/>
          <a:lstStyle/>
          <a:p>
            <a:r>
              <a:rPr lang="en-US" dirty="0"/>
              <a:t>Global warming: definition and scope</a:t>
            </a:r>
          </a:p>
        </p:txBody>
      </p:sp>
      <p:sp>
        <p:nvSpPr>
          <p:cNvPr id="10" name="Content Placeholder 9">
            <a:extLst>
              <a:ext uri="{FF2B5EF4-FFF2-40B4-BE49-F238E27FC236}">
                <a16:creationId xmlns:a16="http://schemas.microsoft.com/office/drawing/2014/main" id="{3DFB6D28-FA54-7200-731C-931F3387EF32}"/>
              </a:ext>
            </a:extLst>
          </p:cNvPr>
          <p:cNvSpPr>
            <a:spLocks noGrp="1"/>
          </p:cNvSpPr>
          <p:nvPr>
            <p:ph sz="half" idx="1"/>
          </p:nvPr>
        </p:nvSpPr>
        <p:spPr>
          <a:xfrm>
            <a:off x="685801" y="1376218"/>
            <a:ext cx="6657107" cy="5033817"/>
          </a:xfrm>
        </p:spPr>
        <p:txBody>
          <a:bodyPr>
            <a:normAutofit/>
          </a:bodyPr>
          <a:lstStyle/>
          <a:p>
            <a:pPr algn="just">
              <a:buFont typeface="Arial" panose="020B0604020202020204" pitchFamily="34" charset="0"/>
              <a:buChar char="•"/>
            </a:pPr>
            <a:r>
              <a:rPr lang="en-US" sz="2400" dirty="0">
                <a:solidFill>
                  <a:srgbClr val="FFFF00"/>
                </a:solidFill>
                <a:latin typeface="Times New Roman" panose="02020603050405020304" pitchFamily="18" charset="0"/>
                <a:cs typeface="Times New Roman" panose="02020603050405020304" pitchFamily="18" charset="0"/>
              </a:rPr>
              <a:t>Global Warming is a phenomenon where heat is induced either naturally or anthropogenically, and spread out to increase the average temperature of earth.</a:t>
            </a:r>
          </a:p>
          <a:p>
            <a:pPr algn="just"/>
            <a:r>
              <a:rPr lang="en-US" sz="2400" dirty="0">
                <a:solidFill>
                  <a:srgbClr val="FFFF00"/>
                </a:solidFill>
                <a:latin typeface="Times New Roman" panose="02020603050405020304" pitchFamily="18" charset="0"/>
                <a:cs typeface="Times New Roman" panose="02020603050405020304" pitchFamily="18" charset="0"/>
              </a:rPr>
              <a:t>It is believed that this term was coined in 1975 at the Columbia University, California. Then it become a dominant popular in June 1988.</a:t>
            </a:r>
          </a:p>
          <a:p>
            <a:pPr algn="just"/>
            <a:r>
              <a:rPr lang="en-US" sz="2400" dirty="0">
                <a:solidFill>
                  <a:srgbClr val="FFFF00"/>
                </a:solidFill>
                <a:latin typeface="Times New Roman" panose="02020603050405020304" pitchFamily="18" charset="0"/>
                <a:cs typeface="Times New Roman" panose="02020603050405020304" pitchFamily="18" charset="0"/>
              </a:rPr>
              <a:t>(In Centigrade Measurement) From the statistical data, the average surface temperature has been from -0.4 in 1900s to +0.35 in 1980 to +1.05 in 2021.</a:t>
            </a:r>
          </a:p>
        </p:txBody>
      </p:sp>
      <p:pic>
        <p:nvPicPr>
          <p:cNvPr id="13" name="Content Placeholder 12">
            <a:extLst>
              <a:ext uri="{FF2B5EF4-FFF2-40B4-BE49-F238E27FC236}">
                <a16:creationId xmlns:a16="http://schemas.microsoft.com/office/drawing/2014/main" id="{E65F8509-89B7-DFE4-D217-214CD895F2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45629" y="1662545"/>
            <a:ext cx="4491951" cy="4285672"/>
          </a:xfrm>
        </p:spPr>
      </p:pic>
    </p:spTree>
    <p:extLst>
      <p:ext uri="{BB962C8B-B14F-4D97-AF65-F5344CB8AC3E}">
        <p14:creationId xmlns:p14="http://schemas.microsoft.com/office/powerpoint/2010/main" val="81463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0192B33-9C11-2B6E-AE1D-BD7263F74E4D}"/>
              </a:ext>
            </a:extLst>
          </p:cNvPr>
          <p:cNvPicPr>
            <a:picLocks noGrp="1" noChangeAspect="1"/>
          </p:cNvPicPr>
          <p:nvPr>
            <p:ph sz="half" idx="1"/>
          </p:nvPr>
        </p:nvPicPr>
        <p:blipFill>
          <a:blip r:embed="rId2">
            <a:lum bright="70000" contrast="-70000"/>
            <a:extLst>
              <a:ext uri="{28A0092B-C50C-407E-A947-70E740481C1C}">
                <a14:useLocalDpi xmlns:a14="http://schemas.microsoft.com/office/drawing/2010/main" val="0"/>
              </a:ext>
            </a:extLst>
          </a:blip>
          <a:stretch>
            <a:fillRect/>
          </a:stretch>
        </p:blipFill>
        <p:spPr>
          <a:xfrm>
            <a:off x="0" y="-78894"/>
            <a:ext cx="13585571" cy="7638473"/>
          </a:xfrm>
        </p:spPr>
      </p:pic>
      <p:sp>
        <p:nvSpPr>
          <p:cNvPr id="2" name="Title 1">
            <a:extLst>
              <a:ext uri="{FF2B5EF4-FFF2-40B4-BE49-F238E27FC236}">
                <a16:creationId xmlns:a16="http://schemas.microsoft.com/office/drawing/2014/main" id="{852CA6F2-AFF5-3B37-1EEF-0A2CF8DB5EA4}"/>
              </a:ext>
            </a:extLst>
          </p:cNvPr>
          <p:cNvSpPr>
            <a:spLocks noGrp="1"/>
          </p:cNvSpPr>
          <p:nvPr>
            <p:ph type="title"/>
          </p:nvPr>
        </p:nvSpPr>
        <p:spPr>
          <a:xfrm>
            <a:off x="547256" y="-88131"/>
            <a:ext cx="10370125" cy="1330037"/>
          </a:xfrm>
        </p:spPr>
        <p:txBody>
          <a:bodyPr/>
          <a:lstStyle/>
          <a:p>
            <a:endParaRPr lang="en-US" dirty="0">
              <a:solidFill>
                <a:srgbClr val="FFFF00"/>
              </a:solidFill>
            </a:endParaRPr>
          </a:p>
        </p:txBody>
      </p:sp>
      <p:sp>
        <p:nvSpPr>
          <p:cNvPr id="4" name="Content Placeholder 3">
            <a:extLst>
              <a:ext uri="{FF2B5EF4-FFF2-40B4-BE49-F238E27FC236}">
                <a16:creationId xmlns:a16="http://schemas.microsoft.com/office/drawing/2014/main" id="{B8D2A524-4D88-2553-8712-6F59D4D75E67}"/>
              </a:ext>
            </a:extLst>
          </p:cNvPr>
          <p:cNvSpPr>
            <a:spLocks noGrp="1"/>
          </p:cNvSpPr>
          <p:nvPr>
            <p:ph sz="half" idx="2"/>
          </p:nvPr>
        </p:nvSpPr>
        <p:spPr>
          <a:xfrm>
            <a:off x="314037" y="1194666"/>
            <a:ext cx="8033326" cy="5502755"/>
          </a:xfrm>
        </p:spPr>
        <p:txBody>
          <a:bodyPr>
            <a:normAutofit/>
          </a:bodyPr>
          <a:lstStyle/>
          <a:p>
            <a:r>
              <a:rPr lang="en-US" sz="2100" dirty="0">
                <a:solidFill>
                  <a:schemeClr val="bg1">
                    <a:lumMod val="95000"/>
                    <a:lumOff val="5000"/>
                  </a:schemeClr>
                </a:solidFill>
                <a:latin typeface="Gadugi" panose="020B0502040204020203" pitchFamily="34" charset="0"/>
                <a:ea typeface="Gadugi" panose="020B0502040204020203" pitchFamily="34" charset="0"/>
              </a:rPr>
              <a:t>Greenhouse Effect: Heat trap of Gases which stays under the atmosphere blanket, which acts as a catalyst to warm the earth EXCLUDING participation of Sunlight Rays. (Sources: Automobiles, especially those who haven’t under control certificate for years; Industrial Gases, and much more)</a:t>
            </a:r>
          </a:p>
          <a:p>
            <a:r>
              <a:rPr lang="en-US" sz="2100" dirty="0">
                <a:solidFill>
                  <a:schemeClr val="bg1">
                    <a:lumMod val="95000"/>
                    <a:lumOff val="5000"/>
                  </a:schemeClr>
                </a:solidFill>
                <a:latin typeface="Gadugi" panose="020B0502040204020203" pitchFamily="34" charset="0"/>
                <a:ea typeface="Gadugi" panose="020B0502040204020203" pitchFamily="34" charset="0"/>
              </a:rPr>
              <a:t>Overuse of Fossils: Decayed Materials; also produce harmful gases. Indirectly responsible for Air Pollution (Sources: Vehicles, Coal-dependent Power Plants, Ships and Airplanes)</a:t>
            </a:r>
          </a:p>
          <a:p>
            <a:r>
              <a:rPr lang="en-US" sz="2100" dirty="0">
                <a:solidFill>
                  <a:schemeClr val="bg1">
                    <a:lumMod val="95000"/>
                    <a:lumOff val="5000"/>
                  </a:schemeClr>
                </a:solidFill>
                <a:latin typeface="Gadugi" panose="020B0502040204020203" pitchFamily="34" charset="0"/>
                <a:ea typeface="Gadugi" panose="020B0502040204020203" pitchFamily="34" charset="0"/>
              </a:rPr>
              <a:t>Volcanic Eruptions: Releases large amount of CO2 gas, Completely Natural Cause: Indirectly from Earth’s Magnetic Field</a:t>
            </a:r>
          </a:p>
          <a:p>
            <a:r>
              <a:rPr lang="en-US" sz="2100" dirty="0">
                <a:solidFill>
                  <a:schemeClr val="bg1">
                    <a:lumMod val="95000"/>
                    <a:lumOff val="5000"/>
                  </a:schemeClr>
                </a:solidFill>
                <a:latin typeface="Gadugi" panose="020B0502040204020203" pitchFamily="34" charset="0"/>
                <a:ea typeface="Gadugi" panose="020B0502040204020203" pitchFamily="34" charset="0"/>
              </a:rPr>
              <a:t>Deforestation/ Cutting Trees Down: Done because of todays needs, and land for agriculture and residential areas.</a:t>
            </a:r>
          </a:p>
        </p:txBody>
      </p:sp>
      <p:sp>
        <p:nvSpPr>
          <p:cNvPr id="7" name="TextBox 6">
            <a:extLst>
              <a:ext uri="{FF2B5EF4-FFF2-40B4-BE49-F238E27FC236}">
                <a16:creationId xmlns:a16="http://schemas.microsoft.com/office/drawing/2014/main" id="{7566BC8B-5CC4-D8F1-E3E0-0DF107B0F8C9}"/>
              </a:ext>
            </a:extLst>
          </p:cNvPr>
          <p:cNvSpPr txBox="1"/>
          <p:nvPr/>
        </p:nvSpPr>
        <p:spPr>
          <a:xfrm>
            <a:off x="6336145" y="3140364"/>
            <a:ext cx="914400" cy="914400"/>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C9BE20DF-591E-4760-675F-0F159A51689B}"/>
              </a:ext>
            </a:extLst>
          </p:cNvPr>
          <p:cNvSpPr txBox="1"/>
          <p:nvPr/>
        </p:nvSpPr>
        <p:spPr>
          <a:xfrm>
            <a:off x="812800" y="313653"/>
            <a:ext cx="9162473" cy="707886"/>
          </a:xfrm>
          <a:prstGeom prst="rect">
            <a:avLst/>
          </a:prstGeom>
          <a:noFill/>
        </p:spPr>
        <p:txBody>
          <a:bodyPr wrap="square" rtlCol="0">
            <a:spAutoFit/>
          </a:bodyPr>
          <a:lstStyle/>
          <a:p>
            <a:r>
              <a:rPr lang="en-US" sz="4000" dirty="0">
                <a:solidFill>
                  <a:schemeClr val="bg1"/>
                </a:solidFill>
                <a:latin typeface="Arial Black" panose="020B0A04020102020204" pitchFamily="34" charset="0"/>
              </a:rPr>
              <a:t>GLOBAL WARMING: CAUSES</a:t>
            </a:r>
          </a:p>
        </p:txBody>
      </p:sp>
      <p:pic>
        <p:nvPicPr>
          <p:cNvPr id="10" name="Picture 9">
            <a:extLst>
              <a:ext uri="{FF2B5EF4-FFF2-40B4-BE49-F238E27FC236}">
                <a16:creationId xmlns:a16="http://schemas.microsoft.com/office/drawing/2014/main" id="{13CAECC2-C29F-DA22-AEC6-7CD4D6875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724" y="1143000"/>
            <a:ext cx="4050867" cy="5715000"/>
          </a:xfrm>
          <a:prstGeom prst="rect">
            <a:avLst/>
          </a:prstGeom>
        </p:spPr>
      </p:pic>
      <p:pic>
        <p:nvPicPr>
          <p:cNvPr id="12" name="Picture 11">
            <a:extLst>
              <a:ext uri="{FF2B5EF4-FFF2-40B4-BE49-F238E27FC236}">
                <a16:creationId xmlns:a16="http://schemas.microsoft.com/office/drawing/2014/main" id="{8E04AAA0-D9CC-A6A5-5B13-EF056AA9E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043" y="116954"/>
            <a:ext cx="8102620" cy="6488552"/>
          </a:xfrm>
          <a:prstGeom prst="rect">
            <a:avLst/>
          </a:prstGeom>
        </p:spPr>
      </p:pic>
      <p:pic>
        <p:nvPicPr>
          <p:cNvPr id="16" name="Picture 15">
            <a:extLst>
              <a:ext uri="{FF2B5EF4-FFF2-40B4-BE49-F238E27FC236}">
                <a16:creationId xmlns:a16="http://schemas.microsoft.com/office/drawing/2014/main" id="{C3C86879-B977-AD04-E9B9-AAF281B23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80" y="-124340"/>
            <a:ext cx="9380544" cy="6846801"/>
          </a:xfrm>
          <a:prstGeom prst="rect">
            <a:avLst/>
          </a:prstGeom>
        </p:spPr>
      </p:pic>
      <p:pic>
        <p:nvPicPr>
          <p:cNvPr id="18" name="Picture 17">
            <a:extLst>
              <a:ext uri="{FF2B5EF4-FFF2-40B4-BE49-F238E27FC236}">
                <a16:creationId xmlns:a16="http://schemas.microsoft.com/office/drawing/2014/main" id="{690289AB-F404-1D56-AEC5-2A1E6DB17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6047" y="615288"/>
            <a:ext cx="8493042" cy="6028278"/>
          </a:xfrm>
          <a:prstGeom prst="rect">
            <a:avLst/>
          </a:prstGeom>
        </p:spPr>
      </p:pic>
      <p:pic>
        <p:nvPicPr>
          <p:cNvPr id="20" name="Picture 19">
            <a:extLst>
              <a:ext uri="{FF2B5EF4-FFF2-40B4-BE49-F238E27FC236}">
                <a16:creationId xmlns:a16="http://schemas.microsoft.com/office/drawing/2014/main" id="{E9428722-F85C-F6A4-719A-2D15A5FC2F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7303" y="-31085"/>
            <a:ext cx="9337808" cy="6858000"/>
          </a:xfrm>
          <a:prstGeom prst="rect">
            <a:avLst/>
          </a:prstGeom>
        </p:spPr>
      </p:pic>
      <p:pic>
        <p:nvPicPr>
          <p:cNvPr id="24" name="Picture 23">
            <a:extLst>
              <a:ext uri="{FF2B5EF4-FFF2-40B4-BE49-F238E27FC236}">
                <a16:creationId xmlns:a16="http://schemas.microsoft.com/office/drawing/2014/main" id="{98593005-83D8-EB03-27FE-DF1324379F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256" y="31085"/>
            <a:ext cx="10943307" cy="6858000"/>
          </a:xfrm>
          <a:prstGeom prst="rect">
            <a:avLst/>
          </a:prstGeom>
        </p:spPr>
      </p:pic>
    </p:spTree>
    <p:extLst>
      <p:ext uri="{BB962C8B-B14F-4D97-AF65-F5344CB8AC3E}">
        <p14:creationId xmlns:p14="http://schemas.microsoft.com/office/powerpoint/2010/main" val="343957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fade">
                                      <p:cBhvr>
                                        <p:cTn id="36" dur="1000"/>
                                        <p:tgtEl>
                                          <p:spTgt spid="4">
                                            <p:txEl>
                                              <p:pRg st="1" end="1"/>
                                            </p:txEl>
                                          </p:spTgt>
                                        </p:tgtEl>
                                      </p:cBhvr>
                                    </p:animEffect>
                                    <p:anim calcmode="lin" valueType="num">
                                      <p:cBhvr>
                                        <p:cTn id="3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down)">
                                      <p:cBhvr>
                                        <p:cTn id="60" dur="580">
                                          <p:stCondLst>
                                            <p:cond delay="0"/>
                                          </p:stCondLst>
                                        </p:cTn>
                                        <p:tgtEl>
                                          <p:spTgt spid="4">
                                            <p:txEl>
                                              <p:pRg st="3" end="3"/>
                                            </p:txEl>
                                          </p:spTgt>
                                        </p:tgtEl>
                                      </p:cBhvr>
                                    </p:animEffect>
                                    <p:anim calcmode="lin" valueType="num">
                                      <p:cBhvr>
                                        <p:cTn id="61" dur="1822" tmFilter="0,0; 0.14,0.36; 0.43,0.73; 0.71,0.91; 1.0,1.0">
                                          <p:stCondLst>
                                            <p:cond delay="0"/>
                                          </p:stCondLst>
                                        </p:cTn>
                                        <p:tgtEl>
                                          <p:spTgt spid="4">
                                            <p:txEl>
                                              <p:pRg st="3" end="3"/>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4">
                                            <p:txEl>
                                              <p:pRg st="3" end="3"/>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4">
                                            <p:txEl>
                                              <p:pRg st="3" end="3"/>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4">
                                            <p:txEl>
                                              <p:pRg st="3" end="3"/>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4">
                                            <p:txEl>
                                              <p:pRg st="3" end="3"/>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4">
                                            <p:txEl>
                                              <p:pRg st="3" end="3"/>
                                            </p:txEl>
                                          </p:spTgt>
                                        </p:tgtEl>
                                      </p:cBhvr>
                                      <p:to x="100000" y="60000"/>
                                    </p:animScale>
                                    <p:animScale>
                                      <p:cBhvr>
                                        <p:cTn id="67" dur="166" decel="50000">
                                          <p:stCondLst>
                                            <p:cond delay="676"/>
                                          </p:stCondLst>
                                        </p:cTn>
                                        <p:tgtEl>
                                          <p:spTgt spid="4">
                                            <p:txEl>
                                              <p:pRg st="3" end="3"/>
                                            </p:txEl>
                                          </p:spTgt>
                                        </p:tgtEl>
                                      </p:cBhvr>
                                      <p:to x="100000" y="100000"/>
                                    </p:animScale>
                                    <p:animScale>
                                      <p:cBhvr>
                                        <p:cTn id="68" dur="26">
                                          <p:stCondLst>
                                            <p:cond delay="1312"/>
                                          </p:stCondLst>
                                        </p:cTn>
                                        <p:tgtEl>
                                          <p:spTgt spid="4">
                                            <p:txEl>
                                              <p:pRg st="3" end="3"/>
                                            </p:txEl>
                                          </p:spTgt>
                                        </p:tgtEl>
                                      </p:cBhvr>
                                      <p:to x="100000" y="80000"/>
                                    </p:animScale>
                                    <p:animScale>
                                      <p:cBhvr>
                                        <p:cTn id="69" dur="166" decel="50000">
                                          <p:stCondLst>
                                            <p:cond delay="1338"/>
                                          </p:stCondLst>
                                        </p:cTn>
                                        <p:tgtEl>
                                          <p:spTgt spid="4">
                                            <p:txEl>
                                              <p:pRg st="3" end="3"/>
                                            </p:txEl>
                                          </p:spTgt>
                                        </p:tgtEl>
                                      </p:cBhvr>
                                      <p:to x="100000" y="100000"/>
                                    </p:animScale>
                                    <p:animScale>
                                      <p:cBhvr>
                                        <p:cTn id="70" dur="26">
                                          <p:stCondLst>
                                            <p:cond delay="1642"/>
                                          </p:stCondLst>
                                        </p:cTn>
                                        <p:tgtEl>
                                          <p:spTgt spid="4">
                                            <p:txEl>
                                              <p:pRg st="3" end="3"/>
                                            </p:txEl>
                                          </p:spTgt>
                                        </p:tgtEl>
                                      </p:cBhvr>
                                      <p:to x="100000" y="90000"/>
                                    </p:animScale>
                                    <p:animScale>
                                      <p:cBhvr>
                                        <p:cTn id="71" dur="166" decel="50000">
                                          <p:stCondLst>
                                            <p:cond delay="1668"/>
                                          </p:stCondLst>
                                        </p:cTn>
                                        <p:tgtEl>
                                          <p:spTgt spid="4">
                                            <p:txEl>
                                              <p:pRg st="3" end="3"/>
                                            </p:txEl>
                                          </p:spTgt>
                                        </p:tgtEl>
                                      </p:cBhvr>
                                      <p:to x="100000" y="100000"/>
                                    </p:animScale>
                                    <p:animScale>
                                      <p:cBhvr>
                                        <p:cTn id="72" dur="26">
                                          <p:stCondLst>
                                            <p:cond delay="1808"/>
                                          </p:stCondLst>
                                        </p:cTn>
                                        <p:tgtEl>
                                          <p:spTgt spid="4">
                                            <p:txEl>
                                              <p:pRg st="3" end="3"/>
                                            </p:txEl>
                                          </p:spTgt>
                                        </p:tgtEl>
                                      </p:cBhvr>
                                      <p:to x="100000" y="95000"/>
                                    </p:animScale>
                                    <p:animScale>
                                      <p:cBhvr>
                                        <p:cTn id="73" dur="166" decel="50000">
                                          <p:stCondLst>
                                            <p:cond delay="1834"/>
                                          </p:stCondLst>
                                        </p:cTn>
                                        <p:tgtEl>
                                          <p:spTgt spid="4">
                                            <p:txEl>
                                              <p:pRg st="3" end="3"/>
                                            </p:txEl>
                                          </p:spTgt>
                                        </p:tgtEl>
                                      </p:cBhvr>
                                      <p:to x="100000" y="100000"/>
                                    </p:animScale>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 calcmode="lin" valueType="num">
                                      <p:cBhvr>
                                        <p:cTn id="78" dur="500" fill="hold"/>
                                        <p:tgtEl>
                                          <p:spTgt spid="20"/>
                                        </p:tgtEl>
                                        <p:attrNameLst>
                                          <p:attrName>ppt_w</p:attrName>
                                        </p:attrNameLst>
                                      </p:cBhvr>
                                      <p:tavLst>
                                        <p:tav tm="0">
                                          <p:val>
                                            <p:fltVal val="0"/>
                                          </p:val>
                                        </p:tav>
                                        <p:tav tm="100000">
                                          <p:val>
                                            <p:strVal val="#ppt_w"/>
                                          </p:val>
                                        </p:tav>
                                      </p:tavLst>
                                    </p:anim>
                                    <p:anim calcmode="lin" valueType="num">
                                      <p:cBhvr>
                                        <p:cTn id="79" dur="500" fill="hold"/>
                                        <p:tgtEl>
                                          <p:spTgt spid="20"/>
                                        </p:tgtEl>
                                        <p:attrNameLst>
                                          <p:attrName>ppt_h</p:attrName>
                                        </p:attrNameLst>
                                      </p:cBhvr>
                                      <p:tavLst>
                                        <p:tav tm="0">
                                          <p:val>
                                            <p:fltVal val="0"/>
                                          </p:val>
                                        </p:tav>
                                        <p:tav tm="100000">
                                          <p:val>
                                            <p:strVal val="#ppt_h"/>
                                          </p:val>
                                        </p:tav>
                                      </p:tavLst>
                                    </p:anim>
                                    <p:animEffect transition="in" filter="fade">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20"/>
                                        </p:tgtEl>
                                      </p:cBhvr>
                                    </p:animEffect>
                                    <p:set>
                                      <p:cBhvr>
                                        <p:cTn id="85" dur="1" fill="hold">
                                          <p:stCondLst>
                                            <p:cond delay="499"/>
                                          </p:stCondLst>
                                        </p:cTn>
                                        <p:tgtEl>
                                          <p:spTgt spid="20"/>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p:cTn id="90" dur="500" fill="hold"/>
                                        <p:tgtEl>
                                          <p:spTgt spid="24"/>
                                        </p:tgtEl>
                                        <p:attrNameLst>
                                          <p:attrName>ppt_w</p:attrName>
                                        </p:attrNameLst>
                                      </p:cBhvr>
                                      <p:tavLst>
                                        <p:tav tm="0">
                                          <p:val>
                                            <p:fltVal val="0"/>
                                          </p:val>
                                        </p:tav>
                                        <p:tav tm="100000">
                                          <p:val>
                                            <p:strVal val="#ppt_w"/>
                                          </p:val>
                                        </p:tav>
                                      </p:tavLst>
                                    </p:anim>
                                    <p:anim calcmode="lin" valueType="num">
                                      <p:cBhvr>
                                        <p:cTn id="91" dur="500" fill="hold"/>
                                        <p:tgtEl>
                                          <p:spTgt spid="24"/>
                                        </p:tgtEl>
                                        <p:attrNameLst>
                                          <p:attrName>ppt_h</p:attrName>
                                        </p:attrNameLst>
                                      </p:cBhvr>
                                      <p:tavLst>
                                        <p:tav tm="0">
                                          <p:val>
                                            <p:fltVal val="0"/>
                                          </p:val>
                                        </p:tav>
                                        <p:tav tm="100000">
                                          <p:val>
                                            <p:strVal val="#ppt_h"/>
                                          </p:val>
                                        </p:tav>
                                      </p:tavLst>
                                    </p:anim>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24"/>
                                        </p:tgtEl>
                                      </p:cBhvr>
                                    </p:animEffect>
                                    <p:set>
                                      <p:cBhvr>
                                        <p:cTn id="9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23AECD7-C84F-C087-9356-ACB344A16C97}"/>
              </a:ext>
            </a:extLst>
          </p:cNvPr>
          <p:cNvPicPr>
            <a:picLocks noGrp="1" noChangeAspect="1"/>
          </p:cNvPicPr>
          <p:nvPr>
            <p:ph sz="half" idx="1"/>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0" y="50676"/>
            <a:ext cx="12191999" cy="6856207"/>
          </a:xfrm>
        </p:spPr>
      </p:pic>
      <p:sp>
        <p:nvSpPr>
          <p:cNvPr id="2" name="Title 1">
            <a:extLst>
              <a:ext uri="{FF2B5EF4-FFF2-40B4-BE49-F238E27FC236}">
                <a16:creationId xmlns:a16="http://schemas.microsoft.com/office/drawing/2014/main" id="{28080544-8A3E-3A53-F21E-F8925247DC74}"/>
              </a:ext>
            </a:extLst>
          </p:cNvPr>
          <p:cNvSpPr>
            <a:spLocks noGrp="1"/>
          </p:cNvSpPr>
          <p:nvPr>
            <p:ph type="title"/>
          </p:nvPr>
        </p:nvSpPr>
        <p:spPr>
          <a:xfrm>
            <a:off x="615424" y="184728"/>
            <a:ext cx="6402430" cy="2290617"/>
          </a:xfrm>
        </p:spPr>
        <p:txBody>
          <a:bodyPr/>
          <a:lstStyle/>
          <a:p>
            <a:r>
              <a:rPr lang="en-US" dirty="0">
                <a:latin typeface="Arial Black" panose="020B0A04020102020204" pitchFamily="34" charset="0"/>
              </a:rPr>
              <a:t>Effects of global warming</a:t>
            </a:r>
          </a:p>
        </p:txBody>
      </p:sp>
      <p:pic>
        <p:nvPicPr>
          <p:cNvPr id="10" name="Content Placeholder 9">
            <a:extLst>
              <a:ext uri="{FF2B5EF4-FFF2-40B4-BE49-F238E27FC236}">
                <a16:creationId xmlns:a16="http://schemas.microsoft.com/office/drawing/2014/main" id="{C20964AF-31EB-E241-5AA4-AC5ECD0569B8}"/>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324436" y="119063"/>
            <a:ext cx="4651096" cy="2601707"/>
          </a:xfrm>
        </p:spPr>
      </p:pic>
      <p:sp>
        <p:nvSpPr>
          <p:cNvPr id="3" name="TextBox 2">
            <a:extLst>
              <a:ext uri="{FF2B5EF4-FFF2-40B4-BE49-F238E27FC236}">
                <a16:creationId xmlns:a16="http://schemas.microsoft.com/office/drawing/2014/main" id="{3ACCD3B6-9610-AB07-B4A4-5ED5DD736015}"/>
              </a:ext>
            </a:extLst>
          </p:cNvPr>
          <p:cNvSpPr txBox="1"/>
          <p:nvPr/>
        </p:nvSpPr>
        <p:spPr>
          <a:xfrm>
            <a:off x="216468" y="2720770"/>
            <a:ext cx="11759063"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Bahnschrift" panose="020B0502040204020203" pitchFamily="34" charset="0"/>
              </a:rPr>
              <a:t>A Chain of Rising Sea Level: DECLINE in ARCTIC SEA ICE makes INCLINE at SEA LEVEL RISE.: Thermal Expansion of Ice leads to rise in sea level; Islands are at risk. Ground waters will be more saline, large land will turn useless.</a:t>
            </a:r>
          </a:p>
          <a:p>
            <a:pPr marL="285750" indent="-285750" algn="just">
              <a:buFont typeface="Arial" panose="020B0604020202020204" pitchFamily="34" charset="0"/>
              <a:buChar char="•"/>
            </a:pPr>
            <a:r>
              <a:rPr lang="en-US" sz="2000" dirty="0">
                <a:latin typeface="Bahnschrift" panose="020B0502040204020203" pitchFamily="34" charset="0"/>
              </a:rPr>
              <a:t>Change and Increase of Global Temperatures.</a:t>
            </a:r>
          </a:p>
          <a:p>
            <a:pPr marL="285750" indent="-285750" algn="just">
              <a:buFont typeface="Arial" panose="020B0604020202020204" pitchFamily="34" charset="0"/>
              <a:buChar char="•"/>
            </a:pPr>
            <a:r>
              <a:rPr lang="en-US" sz="2000">
                <a:latin typeface="Bahnschrift" panose="020B0502040204020203" pitchFamily="34" charset="0"/>
              </a:rPr>
              <a:t>Climate </a:t>
            </a:r>
            <a:r>
              <a:rPr lang="en-US" sz="2000" dirty="0">
                <a:latin typeface="Bahnschrift" panose="020B0502040204020203" pitchFamily="34" charset="0"/>
              </a:rPr>
              <a:t>Changes: Uneven distribution of rainfall, extreme climate, uneven rise and cooldown of temperatures, and much more.</a:t>
            </a:r>
          </a:p>
          <a:p>
            <a:pPr marL="285750" indent="-285750" algn="just">
              <a:buFont typeface="Arial" panose="020B0604020202020204" pitchFamily="34" charset="0"/>
              <a:buChar char="•"/>
            </a:pPr>
            <a:r>
              <a:rPr lang="en-US" sz="2000" dirty="0">
                <a:latin typeface="Bahnschrift" panose="020B0502040204020203" pitchFamily="34" charset="0"/>
              </a:rPr>
              <a:t>Breeding of Insects that affects human life: Changes in rainfall pattern also leads to distribution of water borne diseases like malaria, filariasis, elephantiasis, etc. Also reduces crop production by increase of plants and pests.</a:t>
            </a:r>
          </a:p>
          <a:p>
            <a:pPr marL="285750" indent="-285750" algn="just">
              <a:buFont typeface="Arial" panose="020B0604020202020204" pitchFamily="34" charset="0"/>
              <a:buChar char="•"/>
            </a:pPr>
            <a:r>
              <a:rPr lang="en-US" sz="2000" dirty="0">
                <a:latin typeface="Bahnschrift" panose="020B0502040204020203" pitchFamily="34" charset="0"/>
              </a:rPr>
              <a:t>Forest fires: Burning of trees above at a specific temperature.</a:t>
            </a:r>
          </a:p>
        </p:txBody>
      </p:sp>
    </p:spTree>
    <p:extLst>
      <p:ext uri="{BB962C8B-B14F-4D97-AF65-F5344CB8AC3E}">
        <p14:creationId xmlns:p14="http://schemas.microsoft.com/office/powerpoint/2010/main" val="197545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74400A-9FC9-34E9-30DA-992345DD94C5}"/>
              </a:ext>
            </a:extLst>
          </p:cNvPr>
          <p:cNvPicPr>
            <a:picLocks noGrp="1" noChangeAspect="1"/>
          </p:cNvPicPr>
          <p:nvPr>
            <p:ph sz="half" idx="1"/>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11084" y="0"/>
            <a:ext cx="12503084" cy="6858000"/>
          </a:xfrm>
        </p:spPr>
      </p:pic>
      <p:sp>
        <p:nvSpPr>
          <p:cNvPr id="2" name="Title 1">
            <a:extLst>
              <a:ext uri="{FF2B5EF4-FFF2-40B4-BE49-F238E27FC236}">
                <a16:creationId xmlns:a16="http://schemas.microsoft.com/office/drawing/2014/main" id="{894B877D-7085-017A-011E-0FC2FF31BCBD}"/>
              </a:ext>
            </a:extLst>
          </p:cNvPr>
          <p:cNvSpPr>
            <a:spLocks noGrp="1"/>
          </p:cNvSpPr>
          <p:nvPr>
            <p:ph type="title"/>
          </p:nvPr>
        </p:nvSpPr>
        <p:spPr>
          <a:xfrm>
            <a:off x="266736" y="1"/>
            <a:ext cx="10131425" cy="1197204"/>
          </a:xfrm>
        </p:spPr>
        <p:txBody>
          <a:bodyPr/>
          <a:lstStyle/>
          <a:p>
            <a:r>
              <a:rPr lang="en-US" dirty="0">
                <a:latin typeface="Bahnschrift SemiBold SemiConden" panose="020B0502040204020203" pitchFamily="34" charset="0"/>
              </a:rPr>
              <a:t>CLIMATE CHANGES</a:t>
            </a:r>
          </a:p>
        </p:txBody>
      </p:sp>
      <p:sp>
        <p:nvSpPr>
          <p:cNvPr id="4" name="Content Placeholder 3">
            <a:extLst>
              <a:ext uri="{FF2B5EF4-FFF2-40B4-BE49-F238E27FC236}">
                <a16:creationId xmlns:a16="http://schemas.microsoft.com/office/drawing/2014/main" id="{C9F27BA9-504C-88A7-B6D1-4006CDB11C41}"/>
              </a:ext>
            </a:extLst>
          </p:cNvPr>
          <p:cNvSpPr>
            <a:spLocks noGrp="1"/>
          </p:cNvSpPr>
          <p:nvPr>
            <p:ph sz="half" idx="2"/>
          </p:nvPr>
        </p:nvSpPr>
        <p:spPr>
          <a:xfrm>
            <a:off x="288359" y="964283"/>
            <a:ext cx="6197281" cy="5592374"/>
          </a:xfrm>
        </p:spPr>
        <p:txBody>
          <a:bodyPr>
            <a:noAutofit/>
          </a:bodyPr>
          <a:lstStyle/>
          <a:p>
            <a:pPr algn="just">
              <a:buFont typeface="Arial" panose="020B0604020202020204" pitchFamily="34" charset="0"/>
              <a:buChar char="•"/>
            </a:pPr>
            <a:r>
              <a:rPr lang="en-US" sz="1710" dirty="0">
                <a:latin typeface="Cambria Math" panose="02040503050406030204" pitchFamily="18" charset="0"/>
                <a:ea typeface="Cambria Math" panose="02040503050406030204" pitchFamily="18" charset="0"/>
              </a:rPr>
              <a:t>As it name suggests, climate changes refers to change in climate in a sudden manner. While climate defines a specific weather or cycle of weathers which is observed and stated of about 25-30 years, and there changes refers to sudden change is induced by supporting factors. These factors include Global Warming, Manufacturing goods and even also overconsumption of them, Pollution, especially man activities done in water, and so on.</a:t>
            </a:r>
          </a:p>
          <a:p>
            <a:pPr algn="just">
              <a:buFont typeface="Arial" panose="020B0604020202020204" pitchFamily="34" charset="0"/>
              <a:buChar char="•"/>
            </a:pPr>
            <a:r>
              <a:rPr lang="en-US" sz="1710" dirty="0">
                <a:latin typeface="Cambria Math" panose="02040503050406030204" pitchFamily="18" charset="0"/>
                <a:ea typeface="Cambria Math" panose="02040503050406030204" pitchFamily="18" charset="0"/>
              </a:rPr>
              <a:t>Observed Scenarios are: Hotter Temperatures, More Severe Storms, Increased Drought, Loss of Species (It is because that environment would not that suitable for them)</a:t>
            </a:r>
          </a:p>
          <a:p>
            <a:pPr algn="just">
              <a:buFont typeface="Arial" panose="020B0604020202020204" pitchFamily="34" charset="0"/>
              <a:buChar char="•"/>
            </a:pPr>
            <a:r>
              <a:rPr lang="en-US" sz="1710" dirty="0">
                <a:latin typeface="Cambria Math" panose="02040503050406030204" pitchFamily="18" charset="0"/>
                <a:ea typeface="Cambria Math" panose="02040503050406030204" pitchFamily="18" charset="0"/>
              </a:rPr>
              <a:t>One of the major effect is Uneven Distribution of Rainfall: Heavy Rainfall occurs in some areas, and these floods swept the whole properties in slums, indirectly such people suffers from poverty. Also while in storms more powerful lightnings can be spectated.</a:t>
            </a:r>
          </a:p>
          <a:p>
            <a:pPr algn="just">
              <a:buFont typeface="Arial" panose="020B0604020202020204" pitchFamily="34" charset="0"/>
              <a:buChar char="•"/>
            </a:pPr>
            <a:r>
              <a:rPr lang="en-US" sz="1710" dirty="0">
                <a:latin typeface="Cambria Math" panose="02040503050406030204" pitchFamily="18" charset="0"/>
                <a:ea typeface="Cambria Math" panose="02040503050406030204" pitchFamily="18" charset="0"/>
              </a:rPr>
              <a:t>Red Alert Scenarios: Formation of Cyclones and Tornadoes (if the cyclones and storms are found in hotter and evaporating).</a:t>
            </a:r>
          </a:p>
          <a:p>
            <a:pPr algn="just">
              <a:buFont typeface="Arial" panose="020B0604020202020204" pitchFamily="34" charset="0"/>
              <a:buChar char="•"/>
            </a:pPr>
            <a:r>
              <a:rPr lang="en-US" sz="1710" dirty="0">
                <a:latin typeface="Cambria Math" panose="02040503050406030204" pitchFamily="18" charset="0"/>
                <a:ea typeface="Cambria Math" panose="02040503050406030204" pitchFamily="18" charset="0"/>
              </a:rPr>
              <a:t>Background Pictorial Representation.</a:t>
            </a:r>
          </a:p>
        </p:txBody>
      </p:sp>
      <p:pic>
        <p:nvPicPr>
          <p:cNvPr id="22" name="Picture 21">
            <a:extLst>
              <a:ext uri="{FF2B5EF4-FFF2-40B4-BE49-F238E27FC236}">
                <a16:creationId xmlns:a16="http://schemas.microsoft.com/office/drawing/2014/main" id="{653C5B27-A893-8163-E545-3F825340B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816" y="1391055"/>
            <a:ext cx="4883826" cy="4173166"/>
          </a:xfrm>
          <a:prstGeom prst="rect">
            <a:avLst/>
          </a:prstGeom>
        </p:spPr>
      </p:pic>
      <p:pic>
        <p:nvPicPr>
          <p:cNvPr id="28" name="Picture 27">
            <a:extLst>
              <a:ext uri="{FF2B5EF4-FFF2-40B4-BE49-F238E27FC236}">
                <a16:creationId xmlns:a16="http://schemas.microsoft.com/office/drawing/2014/main" id="{783E5B27-3324-F66C-C937-68B3860C2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565" y="802532"/>
            <a:ext cx="4112147" cy="5252936"/>
          </a:xfrm>
          <a:prstGeom prst="rect">
            <a:avLst/>
          </a:prstGeom>
        </p:spPr>
      </p:pic>
      <p:pic>
        <p:nvPicPr>
          <p:cNvPr id="30" name="Picture 29">
            <a:extLst>
              <a:ext uri="{FF2B5EF4-FFF2-40B4-BE49-F238E27FC236}">
                <a16:creationId xmlns:a16="http://schemas.microsoft.com/office/drawing/2014/main" id="{B112418F-3BE2-930F-DCEB-A3D17FC81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5165" y="802531"/>
            <a:ext cx="4958088" cy="5530175"/>
          </a:xfrm>
          <a:prstGeom prst="rect">
            <a:avLst/>
          </a:prstGeom>
        </p:spPr>
      </p:pic>
      <p:pic>
        <p:nvPicPr>
          <p:cNvPr id="32" name="Picture 31">
            <a:extLst>
              <a:ext uri="{FF2B5EF4-FFF2-40B4-BE49-F238E27FC236}">
                <a16:creationId xmlns:a16="http://schemas.microsoft.com/office/drawing/2014/main" id="{05F2FAA9-AE2B-8908-FADA-B1C3E581E8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5640" y="910069"/>
            <a:ext cx="5455197" cy="5455197"/>
          </a:xfrm>
          <a:prstGeom prst="rect">
            <a:avLst/>
          </a:prstGeom>
        </p:spPr>
      </p:pic>
      <p:pic>
        <p:nvPicPr>
          <p:cNvPr id="34" name="Picture 33">
            <a:extLst>
              <a:ext uri="{FF2B5EF4-FFF2-40B4-BE49-F238E27FC236}">
                <a16:creationId xmlns:a16="http://schemas.microsoft.com/office/drawing/2014/main" id="{A8FBD9AE-973D-706D-E6D0-54460F0CC8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049" y="1678191"/>
            <a:ext cx="4537359" cy="3886030"/>
          </a:xfrm>
          <a:prstGeom prst="rect">
            <a:avLst/>
          </a:prstGeom>
        </p:spPr>
      </p:pic>
      <p:pic>
        <p:nvPicPr>
          <p:cNvPr id="36" name="Picture 35">
            <a:extLst>
              <a:ext uri="{FF2B5EF4-FFF2-40B4-BE49-F238E27FC236}">
                <a16:creationId xmlns:a16="http://schemas.microsoft.com/office/drawing/2014/main" id="{12FE85C5-9B46-3D19-F71F-DDFF6DDDE4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1080" y="945857"/>
            <a:ext cx="8028005" cy="5350697"/>
          </a:xfrm>
          <a:prstGeom prst="rect">
            <a:avLst/>
          </a:prstGeom>
        </p:spPr>
      </p:pic>
      <p:pic>
        <p:nvPicPr>
          <p:cNvPr id="44" name="Picture 43">
            <a:extLst>
              <a:ext uri="{FF2B5EF4-FFF2-40B4-BE49-F238E27FC236}">
                <a16:creationId xmlns:a16="http://schemas.microsoft.com/office/drawing/2014/main" id="{2E2DD0CE-893F-6CDC-08D4-834E91899F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8806" y="754466"/>
            <a:ext cx="10533667" cy="5530175"/>
          </a:xfrm>
          <a:prstGeom prst="rect">
            <a:avLst/>
          </a:prstGeom>
        </p:spPr>
      </p:pic>
      <p:pic>
        <p:nvPicPr>
          <p:cNvPr id="48" name="Picture 47">
            <a:extLst>
              <a:ext uri="{FF2B5EF4-FFF2-40B4-BE49-F238E27FC236}">
                <a16:creationId xmlns:a16="http://schemas.microsoft.com/office/drawing/2014/main" id="{E97765F7-FC91-FB78-6B1F-F69838980D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203" y="418680"/>
            <a:ext cx="10707594" cy="6020640"/>
          </a:xfrm>
          <a:prstGeom prst="rect">
            <a:avLst/>
          </a:prstGeom>
        </p:spPr>
      </p:pic>
      <p:pic>
        <p:nvPicPr>
          <p:cNvPr id="50" name="Picture 49">
            <a:extLst>
              <a:ext uri="{FF2B5EF4-FFF2-40B4-BE49-F238E27FC236}">
                <a16:creationId xmlns:a16="http://schemas.microsoft.com/office/drawing/2014/main" id="{2A8E27D3-62FF-1CB3-37E6-AA8309243D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5104" y="718314"/>
            <a:ext cx="5663815" cy="5530175"/>
          </a:xfrm>
          <a:prstGeom prst="rect">
            <a:avLst/>
          </a:prstGeom>
        </p:spPr>
      </p:pic>
      <p:pic>
        <p:nvPicPr>
          <p:cNvPr id="54" name="Picture 53">
            <a:extLst>
              <a:ext uri="{FF2B5EF4-FFF2-40B4-BE49-F238E27FC236}">
                <a16:creationId xmlns:a16="http://schemas.microsoft.com/office/drawing/2014/main" id="{D0B88A87-5008-0D86-1255-AFD2FE1675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06957" y="492734"/>
            <a:ext cx="5717255" cy="5885625"/>
          </a:xfrm>
          <a:prstGeom prst="rect">
            <a:avLst/>
          </a:prstGeom>
        </p:spPr>
      </p:pic>
      <p:pic>
        <p:nvPicPr>
          <p:cNvPr id="56" name="Picture 55">
            <a:extLst>
              <a:ext uri="{FF2B5EF4-FFF2-40B4-BE49-F238E27FC236}">
                <a16:creationId xmlns:a16="http://schemas.microsoft.com/office/drawing/2014/main" id="{10510D61-D01B-C99A-0CB7-FD6978111FA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2554" y="1866764"/>
            <a:ext cx="10066892" cy="3124471"/>
          </a:xfrm>
          <a:prstGeom prst="rect">
            <a:avLst/>
          </a:prstGeom>
        </p:spPr>
      </p:pic>
    </p:spTree>
    <p:extLst>
      <p:ext uri="{BB962C8B-B14F-4D97-AF65-F5344CB8AC3E}">
        <p14:creationId xmlns:p14="http://schemas.microsoft.com/office/powerpoint/2010/main" val="25254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8"/>
                                        </p:tgtEl>
                                      </p:cBhvr>
                                    </p:animEffect>
                                    <p:set>
                                      <p:cBhvr>
                                        <p:cTn id="33" dur="1" fill="hold">
                                          <p:stCondLst>
                                            <p:cond delay="499"/>
                                          </p:stCondLst>
                                        </p:cTn>
                                        <p:tgtEl>
                                          <p:spTgt spid="2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30"/>
                                        </p:tgtEl>
                                      </p:cBhvr>
                                    </p:animEffect>
                                    <p:set>
                                      <p:cBhvr>
                                        <p:cTn id="45" dur="1" fill="hold">
                                          <p:stCondLst>
                                            <p:cond delay="499"/>
                                          </p:stCondLst>
                                        </p:cTn>
                                        <p:tgtEl>
                                          <p:spTgt spid="3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2"/>
                                        </p:tgtEl>
                                      </p:cBhvr>
                                    </p:animEffect>
                                    <p:set>
                                      <p:cBhvr>
                                        <p:cTn id="57" dur="1" fill="hold">
                                          <p:stCondLst>
                                            <p:cond delay="499"/>
                                          </p:stCondLst>
                                        </p:cTn>
                                        <p:tgtEl>
                                          <p:spTgt spid="3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4">
                                            <p:txEl>
                                              <p:pRg st="1" end="1"/>
                                            </p:txEl>
                                          </p:spTgt>
                                        </p:tgtEl>
                                        <p:attrNameLst>
                                          <p:attrName>style.visibility</p:attrName>
                                        </p:attrNameLst>
                                      </p:cBhvr>
                                      <p:to>
                                        <p:strVal val="visible"/>
                                      </p:to>
                                    </p:set>
                                    <p:animEffect transition="in" filter="fade">
                                      <p:cBhvr>
                                        <p:cTn id="62" dur="500"/>
                                        <p:tgtEl>
                                          <p:spTgt spid="4">
                                            <p:txEl>
                                              <p:pRg st="1" end="1"/>
                                            </p:txEl>
                                          </p:spTgt>
                                        </p:tgtEl>
                                      </p:cBhvr>
                                    </p:animEffect>
                                    <p:anim calcmode="lin" valueType="num">
                                      <p:cBhvr>
                                        <p:cTn id="6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4"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p:cTn id="69" dur="500" fill="hold"/>
                                        <p:tgtEl>
                                          <p:spTgt spid="34"/>
                                        </p:tgtEl>
                                        <p:attrNameLst>
                                          <p:attrName>ppt_w</p:attrName>
                                        </p:attrNameLst>
                                      </p:cBhvr>
                                      <p:tavLst>
                                        <p:tav tm="0">
                                          <p:val>
                                            <p:fltVal val="0"/>
                                          </p:val>
                                        </p:tav>
                                        <p:tav tm="100000">
                                          <p:val>
                                            <p:strVal val="#ppt_w"/>
                                          </p:val>
                                        </p:tav>
                                      </p:tavLst>
                                    </p:anim>
                                    <p:anim calcmode="lin" valueType="num">
                                      <p:cBhvr>
                                        <p:cTn id="70" dur="500" fill="hold"/>
                                        <p:tgtEl>
                                          <p:spTgt spid="34"/>
                                        </p:tgtEl>
                                        <p:attrNameLst>
                                          <p:attrName>ppt_h</p:attrName>
                                        </p:attrNameLst>
                                      </p:cBhvr>
                                      <p:tavLst>
                                        <p:tav tm="0">
                                          <p:val>
                                            <p:fltVal val="0"/>
                                          </p:val>
                                        </p:tav>
                                        <p:tav tm="100000">
                                          <p:val>
                                            <p:strVal val="#ppt_h"/>
                                          </p:val>
                                        </p:tav>
                                      </p:tavLst>
                                    </p:anim>
                                    <p:animEffect transition="in" filter="fade">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34"/>
                                        </p:tgtEl>
                                      </p:cBhvr>
                                    </p:animEffect>
                                    <p:set>
                                      <p:cBhvr>
                                        <p:cTn id="76" dur="1" fill="hold">
                                          <p:stCondLst>
                                            <p:cond delay="499"/>
                                          </p:stCondLst>
                                        </p:cTn>
                                        <p:tgtEl>
                                          <p:spTgt spid="3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ppt_w</p:attrName>
                                        </p:attrNameLst>
                                      </p:cBhvr>
                                      <p:tavLst>
                                        <p:tav tm="0">
                                          <p:val>
                                            <p:fltVal val="0"/>
                                          </p:val>
                                        </p:tav>
                                        <p:tav tm="100000">
                                          <p:val>
                                            <p:strVal val="#ppt_w"/>
                                          </p:val>
                                        </p:tav>
                                      </p:tavLst>
                                    </p:anim>
                                    <p:anim calcmode="lin" valueType="num">
                                      <p:cBhvr>
                                        <p:cTn id="82" dur="500" fill="hold"/>
                                        <p:tgtEl>
                                          <p:spTgt spid="36"/>
                                        </p:tgtEl>
                                        <p:attrNameLst>
                                          <p:attrName>ppt_h</p:attrName>
                                        </p:attrNameLst>
                                      </p:cBhvr>
                                      <p:tavLst>
                                        <p:tav tm="0">
                                          <p:val>
                                            <p:fltVal val="0"/>
                                          </p:val>
                                        </p:tav>
                                        <p:tav tm="100000">
                                          <p:val>
                                            <p:strVal val="#ppt_h"/>
                                          </p:val>
                                        </p:tav>
                                      </p:tavLst>
                                    </p:anim>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36"/>
                                        </p:tgtEl>
                                      </p:cBhvr>
                                    </p:animEffect>
                                    <p:set>
                                      <p:cBhvr>
                                        <p:cTn id="88" dur="1" fill="hold">
                                          <p:stCondLst>
                                            <p:cond delay="499"/>
                                          </p:stCondLst>
                                        </p:cTn>
                                        <p:tgtEl>
                                          <p:spTgt spid="3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
                                            <p:txEl>
                                              <p:pRg st="2" end="2"/>
                                            </p:txEl>
                                          </p:spTgt>
                                        </p:tgtEl>
                                        <p:attrNameLst>
                                          <p:attrName>style.visibility</p:attrName>
                                        </p:attrNameLst>
                                      </p:cBhvr>
                                      <p:to>
                                        <p:strVal val="visible"/>
                                      </p:to>
                                    </p:set>
                                    <p:animEffect transition="in" filter="fade">
                                      <p:cBhvr>
                                        <p:cTn id="93" dur="500"/>
                                        <p:tgtEl>
                                          <p:spTgt spid="4">
                                            <p:txEl>
                                              <p:pRg st="2" end="2"/>
                                            </p:txEl>
                                          </p:spTgt>
                                        </p:tgtEl>
                                      </p:cBhvr>
                                    </p:animEffect>
                                    <p:anim calcmode="lin" valueType="num">
                                      <p:cBhvr>
                                        <p:cTn id="9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5"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nodeType="click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p:cTn id="100" dur="500" fill="hold"/>
                                        <p:tgtEl>
                                          <p:spTgt spid="48"/>
                                        </p:tgtEl>
                                        <p:attrNameLst>
                                          <p:attrName>ppt_w</p:attrName>
                                        </p:attrNameLst>
                                      </p:cBhvr>
                                      <p:tavLst>
                                        <p:tav tm="0">
                                          <p:val>
                                            <p:fltVal val="0"/>
                                          </p:val>
                                        </p:tav>
                                        <p:tav tm="100000">
                                          <p:val>
                                            <p:strVal val="#ppt_w"/>
                                          </p:val>
                                        </p:tav>
                                      </p:tavLst>
                                    </p:anim>
                                    <p:anim calcmode="lin" valueType="num">
                                      <p:cBhvr>
                                        <p:cTn id="101" dur="500" fill="hold"/>
                                        <p:tgtEl>
                                          <p:spTgt spid="48"/>
                                        </p:tgtEl>
                                        <p:attrNameLst>
                                          <p:attrName>ppt_h</p:attrName>
                                        </p:attrNameLst>
                                      </p:cBhvr>
                                      <p:tavLst>
                                        <p:tav tm="0">
                                          <p:val>
                                            <p:fltVal val="0"/>
                                          </p:val>
                                        </p:tav>
                                        <p:tav tm="100000">
                                          <p:val>
                                            <p:strVal val="#ppt_h"/>
                                          </p:val>
                                        </p:tav>
                                      </p:tavLst>
                                    </p:anim>
                                    <p:animEffect transition="in" filter="fade">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48"/>
                                        </p:tgtEl>
                                      </p:cBhvr>
                                    </p:animEffect>
                                    <p:set>
                                      <p:cBhvr>
                                        <p:cTn id="107" dur="1" fill="hold">
                                          <p:stCondLst>
                                            <p:cond delay="499"/>
                                          </p:stCondLst>
                                        </p:cTn>
                                        <p:tgtEl>
                                          <p:spTgt spid="4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50"/>
                                        </p:tgtEl>
                                        <p:attrNameLst>
                                          <p:attrName>style.visibility</p:attrName>
                                        </p:attrNameLst>
                                      </p:cBhvr>
                                      <p:to>
                                        <p:strVal val="visible"/>
                                      </p:to>
                                    </p:set>
                                    <p:anim calcmode="lin" valueType="num">
                                      <p:cBhvr>
                                        <p:cTn id="112" dur="500" fill="hold"/>
                                        <p:tgtEl>
                                          <p:spTgt spid="50"/>
                                        </p:tgtEl>
                                        <p:attrNameLst>
                                          <p:attrName>ppt_w</p:attrName>
                                        </p:attrNameLst>
                                      </p:cBhvr>
                                      <p:tavLst>
                                        <p:tav tm="0">
                                          <p:val>
                                            <p:fltVal val="0"/>
                                          </p:val>
                                        </p:tav>
                                        <p:tav tm="100000">
                                          <p:val>
                                            <p:strVal val="#ppt_w"/>
                                          </p:val>
                                        </p:tav>
                                      </p:tavLst>
                                    </p:anim>
                                    <p:anim calcmode="lin" valueType="num">
                                      <p:cBhvr>
                                        <p:cTn id="113" dur="500" fill="hold"/>
                                        <p:tgtEl>
                                          <p:spTgt spid="50"/>
                                        </p:tgtEl>
                                        <p:attrNameLst>
                                          <p:attrName>ppt_h</p:attrName>
                                        </p:attrNameLst>
                                      </p:cBhvr>
                                      <p:tavLst>
                                        <p:tav tm="0">
                                          <p:val>
                                            <p:fltVal val="0"/>
                                          </p:val>
                                        </p:tav>
                                        <p:tav tm="100000">
                                          <p:val>
                                            <p:strVal val="#ppt_h"/>
                                          </p:val>
                                        </p:tav>
                                      </p:tavLst>
                                    </p:anim>
                                    <p:animEffect transition="in" filter="fade">
                                      <p:cBhvr>
                                        <p:cTn id="114" dur="500"/>
                                        <p:tgtEl>
                                          <p:spTgt spid="5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nodeType="clickEffect">
                                  <p:stCondLst>
                                    <p:cond delay="0"/>
                                  </p:stCondLst>
                                  <p:childTnLst>
                                    <p:animEffect transition="out" filter="fade">
                                      <p:cBhvr>
                                        <p:cTn id="118" dur="500"/>
                                        <p:tgtEl>
                                          <p:spTgt spid="50"/>
                                        </p:tgtEl>
                                      </p:cBhvr>
                                    </p:animEffect>
                                    <p:set>
                                      <p:cBhvr>
                                        <p:cTn id="119" dur="1" fill="hold">
                                          <p:stCondLst>
                                            <p:cond delay="499"/>
                                          </p:stCondLst>
                                        </p:cTn>
                                        <p:tgtEl>
                                          <p:spTgt spid="50"/>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nodeType="clickEffect">
                                  <p:stCondLst>
                                    <p:cond delay="0"/>
                                  </p:stCondLst>
                                  <p:childTnLst>
                                    <p:set>
                                      <p:cBhvr>
                                        <p:cTn id="123" dur="1" fill="hold">
                                          <p:stCondLst>
                                            <p:cond delay="0"/>
                                          </p:stCondLst>
                                        </p:cTn>
                                        <p:tgtEl>
                                          <p:spTgt spid="54"/>
                                        </p:tgtEl>
                                        <p:attrNameLst>
                                          <p:attrName>style.visibility</p:attrName>
                                        </p:attrNameLst>
                                      </p:cBhvr>
                                      <p:to>
                                        <p:strVal val="visible"/>
                                      </p:to>
                                    </p:set>
                                    <p:anim calcmode="lin" valueType="num">
                                      <p:cBhvr>
                                        <p:cTn id="124" dur="500" fill="hold"/>
                                        <p:tgtEl>
                                          <p:spTgt spid="54"/>
                                        </p:tgtEl>
                                        <p:attrNameLst>
                                          <p:attrName>ppt_w</p:attrName>
                                        </p:attrNameLst>
                                      </p:cBhvr>
                                      <p:tavLst>
                                        <p:tav tm="0">
                                          <p:val>
                                            <p:fltVal val="0"/>
                                          </p:val>
                                        </p:tav>
                                        <p:tav tm="100000">
                                          <p:val>
                                            <p:strVal val="#ppt_w"/>
                                          </p:val>
                                        </p:tav>
                                      </p:tavLst>
                                    </p:anim>
                                    <p:anim calcmode="lin" valueType="num">
                                      <p:cBhvr>
                                        <p:cTn id="125" dur="500" fill="hold"/>
                                        <p:tgtEl>
                                          <p:spTgt spid="54"/>
                                        </p:tgtEl>
                                        <p:attrNameLst>
                                          <p:attrName>ppt_h</p:attrName>
                                        </p:attrNameLst>
                                      </p:cBhvr>
                                      <p:tavLst>
                                        <p:tav tm="0">
                                          <p:val>
                                            <p:fltVal val="0"/>
                                          </p:val>
                                        </p:tav>
                                        <p:tav tm="100000">
                                          <p:val>
                                            <p:strVal val="#ppt_h"/>
                                          </p:val>
                                        </p:tav>
                                      </p:tavLst>
                                    </p:anim>
                                    <p:animEffect transition="in" filter="fade">
                                      <p:cBhvr>
                                        <p:cTn id="126" dur="500"/>
                                        <p:tgtEl>
                                          <p:spTgt spid="54"/>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nodeType="clickEffect">
                                  <p:stCondLst>
                                    <p:cond delay="0"/>
                                  </p:stCondLst>
                                  <p:childTnLst>
                                    <p:animEffect transition="out" filter="fade">
                                      <p:cBhvr>
                                        <p:cTn id="130" dur="500"/>
                                        <p:tgtEl>
                                          <p:spTgt spid="54"/>
                                        </p:tgtEl>
                                      </p:cBhvr>
                                    </p:animEffect>
                                    <p:set>
                                      <p:cBhvr>
                                        <p:cTn id="131" dur="1" fill="hold">
                                          <p:stCondLst>
                                            <p:cond delay="499"/>
                                          </p:stCondLst>
                                        </p:cTn>
                                        <p:tgtEl>
                                          <p:spTgt spid="54"/>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nodeType="clickEffect">
                                  <p:stCondLst>
                                    <p:cond delay="0"/>
                                  </p:stCondLst>
                                  <p:childTnLst>
                                    <p:set>
                                      <p:cBhvr>
                                        <p:cTn id="135" dur="1" fill="hold">
                                          <p:stCondLst>
                                            <p:cond delay="0"/>
                                          </p:stCondLst>
                                        </p:cTn>
                                        <p:tgtEl>
                                          <p:spTgt spid="44"/>
                                        </p:tgtEl>
                                        <p:attrNameLst>
                                          <p:attrName>style.visibility</p:attrName>
                                        </p:attrNameLst>
                                      </p:cBhvr>
                                      <p:to>
                                        <p:strVal val="visible"/>
                                      </p:to>
                                    </p:set>
                                    <p:anim calcmode="lin" valueType="num">
                                      <p:cBhvr>
                                        <p:cTn id="136" dur="500" fill="hold"/>
                                        <p:tgtEl>
                                          <p:spTgt spid="44"/>
                                        </p:tgtEl>
                                        <p:attrNameLst>
                                          <p:attrName>ppt_w</p:attrName>
                                        </p:attrNameLst>
                                      </p:cBhvr>
                                      <p:tavLst>
                                        <p:tav tm="0">
                                          <p:val>
                                            <p:fltVal val="0"/>
                                          </p:val>
                                        </p:tav>
                                        <p:tav tm="100000">
                                          <p:val>
                                            <p:strVal val="#ppt_w"/>
                                          </p:val>
                                        </p:tav>
                                      </p:tavLst>
                                    </p:anim>
                                    <p:anim calcmode="lin" valueType="num">
                                      <p:cBhvr>
                                        <p:cTn id="137" dur="500" fill="hold"/>
                                        <p:tgtEl>
                                          <p:spTgt spid="44"/>
                                        </p:tgtEl>
                                        <p:attrNameLst>
                                          <p:attrName>ppt_h</p:attrName>
                                        </p:attrNameLst>
                                      </p:cBhvr>
                                      <p:tavLst>
                                        <p:tav tm="0">
                                          <p:val>
                                            <p:fltVal val="0"/>
                                          </p:val>
                                        </p:tav>
                                        <p:tav tm="100000">
                                          <p:val>
                                            <p:strVal val="#ppt_h"/>
                                          </p:val>
                                        </p:tav>
                                      </p:tavLst>
                                    </p:anim>
                                    <p:animEffect transition="in" filter="fade">
                                      <p:cBhvr>
                                        <p:cTn id="138" dur="500"/>
                                        <p:tgtEl>
                                          <p:spTgt spid="44"/>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44"/>
                                        </p:tgtEl>
                                      </p:cBhvr>
                                    </p:animEffect>
                                    <p:set>
                                      <p:cBhvr>
                                        <p:cTn id="143" dur="1" fill="hold">
                                          <p:stCondLst>
                                            <p:cond delay="499"/>
                                          </p:stCondLst>
                                        </p:cTn>
                                        <p:tgtEl>
                                          <p:spTgt spid="44"/>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4">
                                            <p:txEl>
                                              <p:pRg st="3" end="3"/>
                                            </p:txEl>
                                          </p:spTgt>
                                        </p:tgtEl>
                                        <p:attrNameLst>
                                          <p:attrName>style.visibility</p:attrName>
                                        </p:attrNameLst>
                                      </p:cBhvr>
                                      <p:to>
                                        <p:strVal val="visible"/>
                                      </p:to>
                                    </p:set>
                                    <p:animEffect transition="in" filter="fade">
                                      <p:cBhvr>
                                        <p:cTn id="148" dur="500"/>
                                        <p:tgtEl>
                                          <p:spTgt spid="4">
                                            <p:txEl>
                                              <p:pRg st="3" end="3"/>
                                            </p:txEl>
                                          </p:spTgt>
                                        </p:tgtEl>
                                      </p:cBhvr>
                                    </p:animEffect>
                                    <p:anim calcmode="lin" valueType="num">
                                      <p:cBhvr>
                                        <p:cTn id="14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50" dur="500" fill="hold"/>
                                        <p:tgtEl>
                                          <p:spTgt spid="4">
                                            <p:txEl>
                                              <p:pRg st="3" end="3"/>
                                            </p:txEl>
                                          </p:spTgt>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4">
                                            <p:txEl>
                                              <p:pRg st="4" end="4"/>
                                            </p:txEl>
                                          </p:spTgt>
                                        </p:tgtEl>
                                        <p:attrNameLst>
                                          <p:attrName>style.visibility</p:attrName>
                                        </p:attrNameLst>
                                      </p:cBhvr>
                                      <p:to>
                                        <p:strVal val="visible"/>
                                      </p:to>
                                    </p:set>
                                    <p:animEffect transition="in" filter="fade">
                                      <p:cBhvr>
                                        <p:cTn id="153" dur="500"/>
                                        <p:tgtEl>
                                          <p:spTgt spid="4">
                                            <p:txEl>
                                              <p:pRg st="4" end="4"/>
                                            </p:txEl>
                                          </p:spTgt>
                                        </p:tgtEl>
                                      </p:cBhvr>
                                    </p:animEffect>
                                    <p:anim calcmode="lin" valueType="num">
                                      <p:cBhvr>
                                        <p:cTn id="15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55"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53" presetClass="entr" presetSubtype="16" fill="hold" nodeType="clickEffect">
                                  <p:stCondLst>
                                    <p:cond delay="0"/>
                                  </p:stCondLst>
                                  <p:childTnLst>
                                    <p:set>
                                      <p:cBhvr>
                                        <p:cTn id="159" dur="1" fill="hold">
                                          <p:stCondLst>
                                            <p:cond delay="0"/>
                                          </p:stCondLst>
                                        </p:cTn>
                                        <p:tgtEl>
                                          <p:spTgt spid="56"/>
                                        </p:tgtEl>
                                        <p:attrNameLst>
                                          <p:attrName>style.visibility</p:attrName>
                                        </p:attrNameLst>
                                      </p:cBhvr>
                                      <p:to>
                                        <p:strVal val="visible"/>
                                      </p:to>
                                    </p:set>
                                    <p:anim calcmode="lin" valueType="num">
                                      <p:cBhvr>
                                        <p:cTn id="160" dur="500" fill="hold"/>
                                        <p:tgtEl>
                                          <p:spTgt spid="56"/>
                                        </p:tgtEl>
                                        <p:attrNameLst>
                                          <p:attrName>ppt_w</p:attrName>
                                        </p:attrNameLst>
                                      </p:cBhvr>
                                      <p:tavLst>
                                        <p:tav tm="0">
                                          <p:val>
                                            <p:fltVal val="0"/>
                                          </p:val>
                                        </p:tav>
                                        <p:tav tm="100000">
                                          <p:val>
                                            <p:strVal val="#ppt_w"/>
                                          </p:val>
                                        </p:tav>
                                      </p:tavLst>
                                    </p:anim>
                                    <p:anim calcmode="lin" valueType="num">
                                      <p:cBhvr>
                                        <p:cTn id="161" dur="500" fill="hold"/>
                                        <p:tgtEl>
                                          <p:spTgt spid="56"/>
                                        </p:tgtEl>
                                        <p:attrNameLst>
                                          <p:attrName>ppt_h</p:attrName>
                                        </p:attrNameLst>
                                      </p:cBhvr>
                                      <p:tavLst>
                                        <p:tav tm="0">
                                          <p:val>
                                            <p:fltVal val="0"/>
                                          </p:val>
                                        </p:tav>
                                        <p:tav tm="100000">
                                          <p:val>
                                            <p:strVal val="#ppt_h"/>
                                          </p:val>
                                        </p:tav>
                                      </p:tavLst>
                                    </p:anim>
                                    <p:animEffect transition="in" filter="fade">
                                      <p:cBhvr>
                                        <p:cTn id="162" dur="500"/>
                                        <p:tgtEl>
                                          <p:spTgt spid="56"/>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nodeType="clickEffect">
                                  <p:stCondLst>
                                    <p:cond delay="0"/>
                                  </p:stCondLst>
                                  <p:childTnLst>
                                    <p:animEffect transition="out" filter="fade">
                                      <p:cBhvr>
                                        <p:cTn id="166" dur="500"/>
                                        <p:tgtEl>
                                          <p:spTgt spid="56"/>
                                        </p:tgtEl>
                                      </p:cBhvr>
                                    </p:animEffect>
                                    <p:set>
                                      <p:cBhvr>
                                        <p:cTn id="167"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7DF4-3906-A9BC-FE66-448BB92305D2}"/>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86F40242-DD93-82A3-168F-B624C482CFE7}"/>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colorTemperature colorTemp="59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2141342"/>
            <a:ext cx="12192000" cy="7250670"/>
          </a:xfrm>
        </p:spPr>
      </p:pic>
      <p:pic>
        <p:nvPicPr>
          <p:cNvPr id="8" name="Content Placeholder 7">
            <a:extLst>
              <a:ext uri="{FF2B5EF4-FFF2-40B4-BE49-F238E27FC236}">
                <a16:creationId xmlns:a16="http://schemas.microsoft.com/office/drawing/2014/main" id="{FEC62ED7-1757-FF83-DFB5-D10665A77B12}"/>
              </a:ext>
            </a:extLst>
          </p:cNvPr>
          <p:cNvPicPr>
            <a:picLocks noGrp="1" noChangeAspect="1"/>
          </p:cNvPicPr>
          <p:nvPr>
            <p:ph sz="half" idx="2"/>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2185256"/>
            <a:ext cx="6786793" cy="4672744"/>
          </a:xfrm>
        </p:spPr>
      </p:pic>
      <p:pic>
        <p:nvPicPr>
          <p:cNvPr id="10" name="Picture 9">
            <a:extLst>
              <a:ext uri="{FF2B5EF4-FFF2-40B4-BE49-F238E27FC236}">
                <a16:creationId xmlns:a16="http://schemas.microsoft.com/office/drawing/2014/main" id="{008DE448-F216-E028-3BE8-5523C68B921B}"/>
              </a:ext>
            </a:extLst>
          </p:cNvPr>
          <p:cNvPicPr>
            <a:picLocks noChangeAspect="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21137" y="2214731"/>
            <a:ext cx="7092217" cy="4762657"/>
          </a:xfrm>
          <a:prstGeom prst="rect">
            <a:avLst/>
          </a:prstGeom>
        </p:spPr>
      </p:pic>
      <p:sp>
        <p:nvSpPr>
          <p:cNvPr id="14" name="TextBox 13">
            <a:extLst>
              <a:ext uri="{FF2B5EF4-FFF2-40B4-BE49-F238E27FC236}">
                <a16:creationId xmlns:a16="http://schemas.microsoft.com/office/drawing/2014/main" id="{5DF3488A-AD2A-40CC-295D-8E8CE4C0E9B1}"/>
              </a:ext>
            </a:extLst>
          </p:cNvPr>
          <p:cNvSpPr txBox="1"/>
          <p:nvPr/>
        </p:nvSpPr>
        <p:spPr>
          <a:xfrm>
            <a:off x="575035" y="259378"/>
            <a:ext cx="7993930" cy="584775"/>
          </a:xfrm>
          <a:prstGeom prst="rect">
            <a:avLst/>
          </a:prstGeom>
          <a:noFill/>
        </p:spPr>
        <p:txBody>
          <a:bodyPr wrap="square" rtlCol="0">
            <a:spAutoFit/>
          </a:bodyPr>
          <a:lstStyle/>
          <a:p>
            <a:r>
              <a:rPr lang="en-US" sz="3200" dirty="0">
                <a:solidFill>
                  <a:srgbClr val="FFFF00"/>
                </a:solidFill>
                <a:latin typeface="Microsoft JhengHei" panose="020B0604030504040204" pitchFamily="34" charset="-120"/>
                <a:ea typeface="Microsoft JhengHei" panose="020B0604030504040204" pitchFamily="34" charset="-120"/>
              </a:rPr>
              <a:t>CLIMATIC OSCILATIONS AND CYCLONES</a:t>
            </a:r>
          </a:p>
        </p:txBody>
      </p:sp>
      <p:sp>
        <p:nvSpPr>
          <p:cNvPr id="15" name="TextBox 14">
            <a:extLst>
              <a:ext uri="{FF2B5EF4-FFF2-40B4-BE49-F238E27FC236}">
                <a16:creationId xmlns:a16="http://schemas.microsoft.com/office/drawing/2014/main" id="{9A98F0E2-CFEF-F164-3168-36285FFD7F4D}"/>
              </a:ext>
            </a:extLst>
          </p:cNvPr>
          <p:cNvSpPr txBox="1"/>
          <p:nvPr/>
        </p:nvSpPr>
        <p:spPr>
          <a:xfrm>
            <a:off x="169429" y="823039"/>
            <a:ext cx="6728130" cy="5355312"/>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FFFF00"/>
                </a:solidFill>
              </a:rPr>
              <a:t>Climate oscillations are </a:t>
            </a:r>
            <a:r>
              <a:rPr lang="en-US" b="1" dirty="0">
                <a:solidFill>
                  <a:srgbClr val="FFFF00"/>
                </a:solidFill>
              </a:rPr>
              <a:t>the naturally reoccurring changes of earth's climate that are associated with the interactions of atmospheric and oceanic conditions and occur over different geographic scales and time periods.</a:t>
            </a:r>
          </a:p>
          <a:p>
            <a:pPr marL="285750" indent="-285750" algn="just">
              <a:buFont typeface="Arial" panose="020B0604020202020204" pitchFamily="34" charset="0"/>
              <a:buChar char="•"/>
            </a:pPr>
            <a:r>
              <a:rPr lang="en-US" dirty="0">
                <a:solidFill>
                  <a:srgbClr val="FFFF00"/>
                </a:solidFill>
              </a:rPr>
              <a:t>Some of the common examples are Arctic Oscillation (AAO), Arctic Oscillation (AO), Northern Atlantic Oscillation (NAO).</a:t>
            </a:r>
          </a:p>
          <a:p>
            <a:pPr marL="285750" indent="-285750" algn="just">
              <a:buFont typeface="Arial" panose="020B0604020202020204" pitchFamily="34" charset="0"/>
              <a:buChar char="•"/>
            </a:pPr>
            <a:r>
              <a:rPr lang="en-US" dirty="0">
                <a:solidFill>
                  <a:srgbClr val="FFFF00"/>
                </a:solidFill>
              </a:rPr>
              <a:t>One of the coupled example is La Nina and El Nino  Southern Oscillations.</a:t>
            </a:r>
          </a:p>
          <a:p>
            <a:pPr marL="285750" indent="-285750" algn="just">
              <a:buFont typeface="Arial" panose="020B0604020202020204" pitchFamily="34" charset="0"/>
              <a:buChar char="•"/>
            </a:pPr>
            <a:r>
              <a:rPr lang="en-US" dirty="0">
                <a:solidFill>
                  <a:srgbClr val="FFFF00"/>
                </a:solidFill>
              </a:rPr>
              <a:t>While Cyclone is a large system of winds that circulates about a </a:t>
            </a:r>
            <a:r>
              <a:rPr lang="en-US" dirty="0" err="1">
                <a:solidFill>
                  <a:srgbClr val="FFFF00"/>
                </a:solidFill>
              </a:rPr>
              <a:t>centre</a:t>
            </a:r>
            <a:r>
              <a:rPr lang="en-US" dirty="0">
                <a:solidFill>
                  <a:srgbClr val="FFFF00"/>
                </a:solidFill>
              </a:rPr>
              <a:t> where low atmospheric pressure exists in a counterclockwise direction in northern hemisphere and clockwise in southern hemisphere.</a:t>
            </a:r>
          </a:p>
          <a:p>
            <a:pPr marL="285750" indent="-285750" algn="just">
              <a:buFont typeface="Arial" panose="020B0604020202020204" pitchFamily="34" charset="0"/>
              <a:buChar char="•"/>
            </a:pPr>
            <a:r>
              <a:rPr lang="en-US" dirty="0">
                <a:solidFill>
                  <a:srgbClr val="FFFF00"/>
                </a:solidFill>
              </a:rPr>
              <a:t>Formation of Cyclones.</a:t>
            </a:r>
          </a:p>
          <a:p>
            <a:pPr marL="285750" indent="-285750" algn="just">
              <a:buFont typeface="Arial" panose="020B0604020202020204" pitchFamily="34" charset="0"/>
              <a:buChar char="•"/>
            </a:pPr>
            <a:r>
              <a:rPr lang="en-US" dirty="0">
                <a:solidFill>
                  <a:srgbClr val="FFFF00"/>
                </a:solidFill>
              </a:rPr>
              <a:t>Powerful waves generated during cyclones can seriously damage habitats and landforms, particularly coral reefs and shorelines. Ultimately, it creates an impact on the targeted biosphere disturbs the ecosystem.</a:t>
            </a:r>
          </a:p>
          <a:p>
            <a:pPr marL="285750" indent="-285750" algn="just">
              <a:buFont typeface="Arial" panose="020B0604020202020204" pitchFamily="34" charset="0"/>
              <a:buChar char="•"/>
            </a:pPr>
            <a:r>
              <a:rPr lang="en-US" dirty="0">
                <a:solidFill>
                  <a:srgbClr val="FFFF00"/>
                </a:solidFill>
              </a:rPr>
              <a:t>Climate Oscillations indicates the degree of severe storms and sometimes it either suppresses or enhances cyclone processes.</a:t>
            </a:r>
          </a:p>
        </p:txBody>
      </p:sp>
      <p:pic>
        <p:nvPicPr>
          <p:cNvPr id="17" name="Picture 16">
            <a:extLst>
              <a:ext uri="{FF2B5EF4-FFF2-40B4-BE49-F238E27FC236}">
                <a16:creationId xmlns:a16="http://schemas.microsoft.com/office/drawing/2014/main" id="{BBBCCE26-E1C6-65E8-DB7E-19A5F1D5BB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3735" y="1059173"/>
            <a:ext cx="4936917" cy="5257817"/>
          </a:xfrm>
          <a:prstGeom prst="rect">
            <a:avLst/>
          </a:prstGeom>
        </p:spPr>
      </p:pic>
      <p:pic>
        <p:nvPicPr>
          <p:cNvPr id="19" name="Picture 18">
            <a:extLst>
              <a:ext uri="{FF2B5EF4-FFF2-40B4-BE49-F238E27FC236}">
                <a16:creationId xmlns:a16="http://schemas.microsoft.com/office/drawing/2014/main" id="{C494FCA7-3901-A7BF-7C29-DA61B0701B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9998" y="942497"/>
            <a:ext cx="5036114" cy="4616404"/>
          </a:xfrm>
          <a:prstGeom prst="rect">
            <a:avLst/>
          </a:prstGeom>
        </p:spPr>
      </p:pic>
      <p:pic>
        <p:nvPicPr>
          <p:cNvPr id="21" name="Picture 20">
            <a:extLst>
              <a:ext uri="{FF2B5EF4-FFF2-40B4-BE49-F238E27FC236}">
                <a16:creationId xmlns:a16="http://schemas.microsoft.com/office/drawing/2014/main" id="{A674A0CE-AEC3-D532-8C46-47203A8EC3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2969" y="1573111"/>
            <a:ext cx="4781577" cy="3761003"/>
          </a:xfrm>
          <a:prstGeom prst="rect">
            <a:avLst/>
          </a:prstGeom>
        </p:spPr>
      </p:pic>
      <p:pic>
        <p:nvPicPr>
          <p:cNvPr id="23" name="Picture 22">
            <a:extLst>
              <a:ext uri="{FF2B5EF4-FFF2-40B4-BE49-F238E27FC236}">
                <a16:creationId xmlns:a16="http://schemas.microsoft.com/office/drawing/2014/main" id="{5810A49C-47B8-7629-0366-A478954DD5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89998" y="1194375"/>
            <a:ext cx="5159370" cy="4327421"/>
          </a:xfrm>
          <a:prstGeom prst="rect">
            <a:avLst/>
          </a:prstGeom>
        </p:spPr>
      </p:pic>
    </p:spTree>
    <p:extLst>
      <p:ext uri="{BB962C8B-B14F-4D97-AF65-F5344CB8AC3E}">
        <p14:creationId xmlns:p14="http://schemas.microsoft.com/office/powerpoint/2010/main" val="55594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anim calcmode="lin" valueType="num">
                                      <p:cBhvr>
                                        <p:cTn id="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animEffect transition="in" filter="fade">
                                      <p:cBhvr>
                                        <p:cTn id="21" dur="500"/>
                                        <p:tgtEl>
                                          <p:spTgt spid="15">
                                            <p:txEl>
                                              <p:pRg st="1" end="1"/>
                                            </p:txEl>
                                          </p:spTgt>
                                        </p:tgtEl>
                                      </p:cBhvr>
                                    </p:animEffect>
                                    <p:anim calcmode="lin" valueType="num">
                                      <p:cBhvr>
                                        <p:cTn id="22"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animEffect transition="in" filter="fade">
                                      <p:cBhvr>
                                        <p:cTn id="33" dur="500"/>
                                        <p:tgtEl>
                                          <p:spTgt spid="15">
                                            <p:txEl>
                                              <p:pRg st="2" end="2"/>
                                            </p:txEl>
                                          </p:spTgt>
                                        </p:tgtEl>
                                      </p:cBhvr>
                                    </p:animEffect>
                                    <p:anim calcmode="lin" valueType="num">
                                      <p:cBhvr>
                                        <p:cTn id="34"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5">
                                            <p:txEl>
                                              <p:pRg st="3" end="3"/>
                                            </p:txEl>
                                          </p:spTgt>
                                        </p:tgtEl>
                                        <p:attrNameLst>
                                          <p:attrName>style.visibility</p:attrName>
                                        </p:attrNameLst>
                                      </p:cBhvr>
                                      <p:to>
                                        <p:strVal val="visible"/>
                                      </p:to>
                                    </p:set>
                                    <p:animEffect transition="in" filter="fade">
                                      <p:cBhvr>
                                        <p:cTn id="52" dur="500"/>
                                        <p:tgtEl>
                                          <p:spTgt spid="15">
                                            <p:txEl>
                                              <p:pRg st="3" end="3"/>
                                            </p:txEl>
                                          </p:spTgt>
                                        </p:tgtEl>
                                      </p:cBhvr>
                                    </p:animEffect>
                                    <p:anim calcmode="lin" valueType="num">
                                      <p:cBhvr>
                                        <p:cTn id="53"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54" dur="5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5">
                                            <p:txEl>
                                              <p:pRg st="4" end="4"/>
                                            </p:txEl>
                                          </p:spTgt>
                                        </p:tgtEl>
                                        <p:attrNameLst>
                                          <p:attrName>style.visibility</p:attrName>
                                        </p:attrNameLst>
                                      </p:cBhvr>
                                      <p:to>
                                        <p:strVal val="visible"/>
                                      </p:to>
                                    </p:set>
                                    <p:animEffect transition="in" filter="fade">
                                      <p:cBhvr>
                                        <p:cTn id="66" dur="500"/>
                                        <p:tgtEl>
                                          <p:spTgt spid="15">
                                            <p:txEl>
                                              <p:pRg st="4" end="4"/>
                                            </p:txEl>
                                          </p:spTgt>
                                        </p:tgtEl>
                                      </p:cBhvr>
                                    </p:animEffect>
                                    <p:anim calcmode="lin" valueType="num">
                                      <p:cBhvr>
                                        <p:cTn id="67"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68" dur="5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21"/>
                                        </p:tgtEl>
                                      </p:cBhvr>
                                    </p:animEffect>
                                    <p:set>
                                      <p:cBhvr>
                                        <p:cTn id="73" dur="1" fill="hold">
                                          <p:stCondLst>
                                            <p:cond delay="499"/>
                                          </p:stCondLst>
                                        </p:cTn>
                                        <p:tgtEl>
                                          <p:spTgt spid="2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5">
                                            <p:txEl>
                                              <p:pRg st="5" end="5"/>
                                            </p:txEl>
                                          </p:spTgt>
                                        </p:tgtEl>
                                        <p:attrNameLst>
                                          <p:attrName>style.visibility</p:attrName>
                                        </p:attrNameLst>
                                      </p:cBhvr>
                                      <p:to>
                                        <p:strVal val="visible"/>
                                      </p:to>
                                    </p:set>
                                    <p:animEffect transition="in" filter="fade">
                                      <p:cBhvr>
                                        <p:cTn id="78" dur="500"/>
                                        <p:tgtEl>
                                          <p:spTgt spid="15">
                                            <p:txEl>
                                              <p:pRg st="5" end="5"/>
                                            </p:txEl>
                                          </p:spTgt>
                                        </p:tgtEl>
                                      </p:cBhvr>
                                    </p:animEffect>
                                    <p:anim calcmode="lin" valueType="num">
                                      <p:cBhvr>
                                        <p:cTn id="79"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80" dur="500" fill="hold"/>
                                        <p:tgtEl>
                                          <p:spTgt spid="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5">
                                            <p:txEl>
                                              <p:pRg st="6" end="6"/>
                                            </p:txEl>
                                          </p:spTgt>
                                        </p:tgtEl>
                                        <p:attrNameLst>
                                          <p:attrName>style.visibility</p:attrName>
                                        </p:attrNameLst>
                                      </p:cBhvr>
                                      <p:to>
                                        <p:strVal val="visible"/>
                                      </p:to>
                                    </p:set>
                                    <p:animEffect transition="in" filter="fade">
                                      <p:cBhvr>
                                        <p:cTn id="92" dur="500"/>
                                        <p:tgtEl>
                                          <p:spTgt spid="15">
                                            <p:txEl>
                                              <p:pRg st="6" end="6"/>
                                            </p:txEl>
                                          </p:spTgt>
                                        </p:tgtEl>
                                      </p:cBhvr>
                                    </p:animEffect>
                                    <p:anim calcmode="lin" valueType="num">
                                      <p:cBhvr>
                                        <p:cTn id="93"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94" dur="500" fill="hold"/>
                                        <p:tgtEl>
                                          <p:spTgt spid="1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F1237BE-EFC6-98E2-5B19-380996F487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2436672"/>
            <a:ext cx="6096000" cy="4421328"/>
          </a:xfrm>
        </p:spPr>
      </p:pic>
      <p:pic>
        <p:nvPicPr>
          <p:cNvPr id="12" name="Content Placeholder 11">
            <a:extLst>
              <a:ext uri="{FF2B5EF4-FFF2-40B4-BE49-F238E27FC236}">
                <a16:creationId xmlns:a16="http://schemas.microsoft.com/office/drawing/2014/main" id="{AF8EEA50-DEBD-1BC7-7D51-8489F2B6338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0"/>
            <a:ext cx="6095999" cy="4034674"/>
          </a:xfrm>
        </p:spPr>
      </p:pic>
      <p:sp>
        <p:nvSpPr>
          <p:cNvPr id="17" name="TextBox 16">
            <a:extLst>
              <a:ext uri="{FF2B5EF4-FFF2-40B4-BE49-F238E27FC236}">
                <a16:creationId xmlns:a16="http://schemas.microsoft.com/office/drawing/2014/main" id="{57E0CE02-A154-7619-8034-22CC58061478}"/>
              </a:ext>
            </a:extLst>
          </p:cNvPr>
          <p:cNvSpPr txBox="1"/>
          <p:nvPr/>
        </p:nvSpPr>
        <p:spPr>
          <a:xfrm>
            <a:off x="6095999" y="80998"/>
            <a:ext cx="6005210" cy="2185214"/>
          </a:xfrm>
          <a:prstGeom prst="rect">
            <a:avLst/>
          </a:prstGeom>
          <a:noFill/>
        </p:spPr>
        <p:txBody>
          <a:bodyPr wrap="square" rtlCol="0">
            <a:spAutoFit/>
          </a:bodyPr>
          <a:lstStyle/>
          <a:p>
            <a:r>
              <a:rPr lang="en-US" sz="2400" dirty="0">
                <a:solidFill>
                  <a:srgbClr val="FFFF00"/>
                </a:solidFill>
                <a:latin typeface="Arial" panose="020B0604020202020204" pitchFamily="34" charset="0"/>
                <a:cs typeface="Arial" panose="020B0604020202020204" pitchFamily="34" charset="0"/>
              </a:rPr>
              <a:t>CYCLONE TAUKTAE</a:t>
            </a:r>
          </a:p>
          <a:p>
            <a:pPr algn="just"/>
            <a:r>
              <a:rPr lang="en-US" sz="1600" dirty="0">
                <a:solidFill>
                  <a:srgbClr val="FFFF00"/>
                </a:solidFill>
                <a:latin typeface="Times New Roman" panose="02020603050405020304" pitchFamily="18" charset="0"/>
                <a:cs typeface="Times New Roman" panose="02020603050405020304" pitchFamily="18" charset="0"/>
              </a:rPr>
              <a:t>This cyclone was active on the date of May 14</a:t>
            </a:r>
            <a:r>
              <a:rPr lang="en-US" sz="1600" baseline="30000" dirty="0">
                <a:solidFill>
                  <a:srgbClr val="FFFF00"/>
                </a:solidFill>
                <a:latin typeface="Times New Roman" panose="02020603050405020304" pitchFamily="18" charset="0"/>
                <a:cs typeface="Times New Roman" panose="02020603050405020304" pitchFamily="18" charset="0"/>
              </a:rPr>
              <a:t>th</a:t>
            </a:r>
            <a:r>
              <a:rPr lang="en-US" sz="1600" dirty="0">
                <a:solidFill>
                  <a:srgbClr val="FFFF00"/>
                </a:solidFill>
                <a:latin typeface="Times New Roman" panose="02020603050405020304" pitchFamily="18" charset="0"/>
                <a:cs typeface="Times New Roman" panose="02020603050405020304" pitchFamily="18" charset="0"/>
              </a:rPr>
              <a:t> to May 19</a:t>
            </a:r>
            <a:r>
              <a:rPr lang="en-US" sz="1600" baseline="30000" dirty="0">
                <a:solidFill>
                  <a:srgbClr val="FFFF00"/>
                </a:solidFill>
                <a:latin typeface="Times New Roman" panose="02020603050405020304" pitchFamily="18" charset="0"/>
                <a:cs typeface="Times New Roman" panose="02020603050405020304" pitchFamily="18" charset="0"/>
              </a:rPr>
              <a:t>th</a:t>
            </a:r>
            <a:r>
              <a:rPr lang="en-US" sz="1600" dirty="0">
                <a:solidFill>
                  <a:srgbClr val="FFFF00"/>
                </a:solidFill>
                <a:latin typeface="Times New Roman" panose="02020603050405020304" pitchFamily="18" charset="0"/>
                <a:cs typeface="Times New Roman" panose="02020603050405020304" pitchFamily="18" charset="0"/>
              </a:rPr>
              <a:t>, 2021. It damaged properties and facilities worth 2.21 BILLION USD. It was a category 4 hurricane . It took broke a record of over 20 years of such cyclone. Over 160 people were dead including 5 from Pakistan. And over 200K people were displaced from their homes. Every second farmer in Gujarat and Maharashtra faced in loss of crops; 70% of unripe mangoes, were wiped away. Una.</a:t>
            </a:r>
          </a:p>
        </p:txBody>
      </p:sp>
      <p:sp>
        <p:nvSpPr>
          <p:cNvPr id="18" name="TextBox 17">
            <a:extLst>
              <a:ext uri="{FF2B5EF4-FFF2-40B4-BE49-F238E27FC236}">
                <a16:creationId xmlns:a16="http://schemas.microsoft.com/office/drawing/2014/main" id="{D1B3D295-588D-EA06-2CE0-63A1EFFCB89B}"/>
              </a:ext>
            </a:extLst>
          </p:cNvPr>
          <p:cNvSpPr txBox="1"/>
          <p:nvPr/>
        </p:nvSpPr>
        <p:spPr>
          <a:xfrm>
            <a:off x="0" y="4106329"/>
            <a:ext cx="5992238" cy="2431435"/>
          </a:xfrm>
          <a:prstGeom prst="rect">
            <a:avLst/>
          </a:prstGeom>
          <a:noFill/>
        </p:spPr>
        <p:txBody>
          <a:bodyPr wrap="square" rtlCol="0">
            <a:spAutoFit/>
          </a:bodyPr>
          <a:lstStyle/>
          <a:p>
            <a:r>
              <a:rPr lang="en-US" sz="2400" dirty="0">
                <a:solidFill>
                  <a:srgbClr val="FFFF00"/>
                </a:solidFill>
                <a:latin typeface="Arial" panose="020B0604020202020204" pitchFamily="34" charset="0"/>
                <a:cs typeface="Arial" panose="020B0604020202020204" pitchFamily="34" charset="0"/>
              </a:rPr>
              <a:t>CYCLONE YAAS</a:t>
            </a:r>
          </a:p>
          <a:p>
            <a:pPr algn="just"/>
            <a:r>
              <a:rPr lang="en-US" sz="1600" dirty="0">
                <a:solidFill>
                  <a:srgbClr val="FFFF00"/>
                </a:solidFill>
                <a:latin typeface="Times New Roman" panose="02020603050405020304" pitchFamily="18" charset="0"/>
                <a:cs typeface="Times New Roman" panose="02020603050405020304" pitchFamily="18" charset="0"/>
              </a:rPr>
              <a:t>This 3</a:t>
            </a:r>
            <a:r>
              <a:rPr lang="en-US" sz="1600" baseline="30000" dirty="0">
                <a:solidFill>
                  <a:srgbClr val="FFFF00"/>
                </a:solidFill>
                <a:latin typeface="Times New Roman" panose="02020603050405020304" pitchFamily="18" charset="0"/>
                <a:cs typeface="Times New Roman" panose="02020603050405020304" pitchFamily="18" charset="0"/>
              </a:rPr>
              <a:t>rd</a:t>
            </a:r>
            <a:r>
              <a:rPr lang="en-US" sz="1600" dirty="0">
                <a:solidFill>
                  <a:srgbClr val="FFFF00"/>
                </a:solidFill>
                <a:latin typeface="Times New Roman" panose="02020603050405020304" pitchFamily="18" charset="0"/>
                <a:cs typeface="Times New Roman" panose="02020603050405020304" pitchFamily="18" charset="0"/>
              </a:rPr>
              <a:t> Category Cyclone was active on May 23</a:t>
            </a:r>
            <a:r>
              <a:rPr lang="en-US" sz="1600" baseline="30000" dirty="0">
                <a:solidFill>
                  <a:srgbClr val="FFFF00"/>
                </a:solidFill>
                <a:latin typeface="Times New Roman" panose="02020603050405020304" pitchFamily="18" charset="0"/>
                <a:cs typeface="Times New Roman" panose="02020603050405020304" pitchFamily="18" charset="0"/>
              </a:rPr>
              <a:t>rd</a:t>
            </a:r>
            <a:r>
              <a:rPr lang="en-US" sz="1600" dirty="0">
                <a:solidFill>
                  <a:srgbClr val="FFFF00"/>
                </a:solidFill>
                <a:latin typeface="Times New Roman" panose="02020603050405020304" pitchFamily="18" charset="0"/>
                <a:cs typeface="Times New Roman" panose="02020603050405020304" pitchFamily="18" charset="0"/>
              </a:rPr>
              <a:t> to May 28</a:t>
            </a:r>
            <a:r>
              <a:rPr lang="en-US" sz="1600" baseline="30000" dirty="0">
                <a:solidFill>
                  <a:srgbClr val="FFFF00"/>
                </a:solidFill>
                <a:latin typeface="Times New Roman" panose="02020603050405020304" pitchFamily="18" charset="0"/>
                <a:cs typeface="Times New Roman" panose="02020603050405020304" pitchFamily="18" charset="0"/>
              </a:rPr>
              <a:t>th</a:t>
            </a:r>
            <a:r>
              <a:rPr lang="en-US" sz="1600" dirty="0">
                <a:solidFill>
                  <a:srgbClr val="FFFF00"/>
                </a:solidFill>
                <a:latin typeface="Times New Roman" panose="02020603050405020304" pitchFamily="18" charset="0"/>
                <a:cs typeface="Times New Roman" panose="02020603050405020304" pitchFamily="18" charset="0"/>
              </a:rPr>
              <a:t>, 2021. It swept away made a heavy damage worth of 2.84 BILLION USD and 63 Million USD on Orissa alone. Such heavy damage was done by tornado, which was seen in </a:t>
            </a:r>
            <a:r>
              <a:rPr lang="en-US" sz="1600" dirty="0" err="1">
                <a:solidFill>
                  <a:srgbClr val="FFFF00"/>
                </a:solidFill>
                <a:latin typeface="Times New Roman" panose="02020603050405020304" pitchFamily="18" charset="0"/>
                <a:cs typeface="Times New Roman" panose="02020603050405020304" pitchFamily="18" charset="0"/>
              </a:rPr>
              <a:t>Hoogly</a:t>
            </a:r>
            <a:r>
              <a:rPr lang="en-US" sz="1600" dirty="0">
                <a:solidFill>
                  <a:srgbClr val="FFFF00"/>
                </a:solidFill>
                <a:latin typeface="Times New Roman" panose="02020603050405020304" pitchFamily="18" charset="0"/>
                <a:cs typeface="Times New Roman" panose="02020603050405020304" pitchFamily="18" charset="0"/>
              </a:rPr>
              <a:t>, West Bengal. Since 20 </a:t>
            </a:r>
            <a:r>
              <a:rPr lang="en-US" sz="1600" dirty="0" err="1">
                <a:solidFill>
                  <a:srgbClr val="FFFF00"/>
                </a:solidFill>
                <a:latin typeface="Times New Roman" panose="02020603050405020304" pitchFamily="18" charset="0"/>
                <a:cs typeface="Times New Roman" panose="02020603050405020304" pitchFamily="18" charset="0"/>
              </a:rPr>
              <a:t>Fatals</a:t>
            </a:r>
            <a:r>
              <a:rPr lang="en-US" sz="1600" dirty="0">
                <a:solidFill>
                  <a:srgbClr val="FFFF00"/>
                </a:solidFill>
                <a:latin typeface="Times New Roman" panose="02020603050405020304" pitchFamily="18" charset="0"/>
                <a:cs typeface="Times New Roman" panose="02020603050405020304" pitchFamily="18" charset="0"/>
              </a:rPr>
              <a:t>, Damaged in over 10K villages, and 75 Lakh People were displaced, this cyclone was deadly and ranked. Over 2 Lakh Hectare from Agriculture Land and over 71k Hectare for Horticulture were damaged. </a:t>
            </a:r>
            <a:endParaRPr lang="en-US" sz="1600" baseline="300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987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animEffect transition="in" filter="fade">
                                      <p:cBhvr>
                                        <p:cTn id="28"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4D25-2CAC-A8DC-B510-AA66A1A38A92}"/>
              </a:ext>
            </a:extLst>
          </p:cNvPr>
          <p:cNvSpPr>
            <a:spLocks noGrp="1"/>
          </p:cNvSpPr>
          <p:nvPr>
            <p:ph type="title"/>
          </p:nvPr>
        </p:nvSpPr>
        <p:spPr>
          <a:xfrm>
            <a:off x="685802" y="16213"/>
            <a:ext cx="10131425" cy="1456267"/>
          </a:xfrm>
        </p:spPr>
        <p:txBody>
          <a:bodyPr/>
          <a:lstStyle/>
          <a:p>
            <a:r>
              <a:rPr lang="en-US" b="1" dirty="0">
                <a:solidFill>
                  <a:srgbClr val="FFFF00"/>
                </a:solidFill>
                <a:latin typeface="Times New Roman" panose="02020603050405020304" pitchFamily="18" charset="0"/>
                <a:cs typeface="Times New Roman" panose="02020603050405020304" pitchFamily="18" charset="0"/>
              </a:rPr>
              <a:t>ARABIAN SEA AND BAY OF BENGAL</a:t>
            </a:r>
          </a:p>
        </p:txBody>
      </p:sp>
      <p:graphicFrame>
        <p:nvGraphicFramePr>
          <p:cNvPr id="7" name="Content Placeholder 6">
            <a:extLst>
              <a:ext uri="{FF2B5EF4-FFF2-40B4-BE49-F238E27FC236}">
                <a16:creationId xmlns:a16="http://schemas.microsoft.com/office/drawing/2014/main" id="{460A109D-587B-28DD-3E5F-99F5EDB23923}"/>
              </a:ext>
            </a:extLst>
          </p:cNvPr>
          <p:cNvGraphicFramePr>
            <a:graphicFrameLocks noGrp="1"/>
          </p:cNvGraphicFramePr>
          <p:nvPr>
            <p:ph sz="half" idx="1"/>
            <p:extLst>
              <p:ext uri="{D42A27DB-BD31-4B8C-83A1-F6EECF244321}">
                <p14:modId xmlns:p14="http://schemas.microsoft.com/office/powerpoint/2010/main" val="2703505106"/>
              </p:ext>
            </p:extLst>
          </p:nvPr>
        </p:nvGraphicFramePr>
        <p:xfrm>
          <a:off x="614464" y="866122"/>
          <a:ext cx="10963071" cy="2924952"/>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3">
            <a:extLst>
              <a:ext uri="{FF2B5EF4-FFF2-40B4-BE49-F238E27FC236}">
                <a16:creationId xmlns:a16="http://schemas.microsoft.com/office/drawing/2014/main" id="{6F218573-D6C8-CF63-6AF8-F3CEB863A324}"/>
              </a:ext>
            </a:extLst>
          </p:cNvPr>
          <p:cNvSpPr>
            <a:spLocks noGrp="1"/>
          </p:cNvSpPr>
          <p:nvPr>
            <p:ph sz="half" idx="2"/>
          </p:nvPr>
        </p:nvSpPr>
        <p:spPr>
          <a:xfrm>
            <a:off x="214009" y="3686783"/>
            <a:ext cx="11819106" cy="3015574"/>
          </a:xfrm>
        </p:spPr>
        <p:txBody>
          <a:bodyPr/>
          <a:lstStyle/>
          <a:p>
            <a:r>
              <a:rPr lang="en-US" dirty="0">
                <a:latin typeface="Bahnschrift" panose="020B0502040204020203" pitchFamily="34" charset="0"/>
              </a:rPr>
              <a:t>The Bay of Bengal shaped like a trough that makes it more hospitable for storms to gain force. Moreover, the high sea surface temperature makes matters more worse in the Bay triggering the intensity of the storms.</a:t>
            </a:r>
          </a:p>
          <a:p>
            <a:r>
              <a:rPr lang="en-US" dirty="0">
                <a:latin typeface="Bahnschrift" panose="020B0502040204020203" pitchFamily="34" charset="0"/>
              </a:rPr>
              <a:t>The Bay of Bengal gets more rainfall with sluggish winds and warm air currents around it that keep temperatures relatively high all year. Lack of landmass between the Pacific Ocean and the Bay of Bengal tend cyclonic winds to move into the coastal areas causing heavy rainfall. </a:t>
            </a:r>
          </a:p>
          <a:p>
            <a:r>
              <a:rPr lang="en-US" dirty="0">
                <a:latin typeface="Bahnschrift" panose="020B0502040204020203" pitchFamily="34" charset="0"/>
              </a:rPr>
              <a:t>Arabian Sea is heating faster comparing to Bay of Bengal, not even surface, but deeper the ocean to, which we called as ocean currents. As per 2021, from 30 years, Surface temperature is risen from 1.2°C to 1.4°C. All this is about of global warming.</a:t>
            </a:r>
          </a:p>
        </p:txBody>
      </p:sp>
    </p:spTree>
    <p:extLst>
      <p:ext uri="{BB962C8B-B14F-4D97-AF65-F5344CB8AC3E}">
        <p14:creationId xmlns:p14="http://schemas.microsoft.com/office/powerpoint/2010/main" val="4168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anim calcmode="lin" valueType="num">
                                      <p:cBhvr>
                                        <p:cTn id="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anim calcmode="lin" valueType="num">
                                      <p:cBhvr>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837</TotalTime>
  <Words>1172</Words>
  <Application>Microsoft Office PowerPoint</Application>
  <PresentationFormat>Widescreen</PresentationFormat>
  <Paragraphs>55</Paragraphs>
  <Slides>11</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Microsoft JhengHei</vt:lpstr>
      <vt:lpstr>Arial</vt:lpstr>
      <vt:lpstr>Arial Black</vt:lpstr>
      <vt:lpstr>Bahnschrift</vt:lpstr>
      <vt:lpstr>Bahnschrift SemiBold SemiConden</vt:lpstr>
      <vt:lpstr>Calibri</vt:lpstr>
      <vt:lpstr>Calibri Light</vt:lpstr>
      <vt:lpstr>Cambria Math</vt:lpstr>
      <vt:lpstr>Consolas</vt:lpstr>
      <vt:lpstr>Gadugi</vt:lpstr>
      <vt:lpstr>Times New Roman</vt:lpstr>
      <vt:lpstr>Celestial</vt:lpstr>
      <vt:lpstr>PowerPoint Presentation</vt:lpstr>
      <vt:lpstr>Global warming climate changes and cyclones</vt:lpstr>
      <vt:lpstr>Global warming: definition and scope</vt:lpstr>
      <vt:lpstr>PowerPoint Presentation</vt:lpstr>
      <vt:lpstr>Effects of global warming</vt:lpstr>
      <vt:lpstr>CLIMATE CHANGES</vt:lpstr>
      <vt:lpstr>PowerPoint Presentation</vt:lpstr>
      <vt:lpstr>PowerPoint Presentation</vt:lpstr>
      <vt:lpstr>ARABIAN SEA AND BAY OF BENGAL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warming climate changes and cyclones</dc:title>
  <dc:creator>Varun Gaur</dc:creator>
  <cp:lastModifiedBy>Varun Gaur</cp:lastModifiedBy>
  <cp:revision>23</cp:revision>
  <dcterms:created xsi:type="dcterms:W3CDTF">2022-05-01T11:01:01Z</dcterms:created>
  <dcterms:modified xsi:type="dcterms:W3CDTF">2022-05-09T14:14:33Z</dcterms:modified>
</cp:coreProperties>
</file>